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Anaheim"/>
      <p:regular r:id="rId38"/>
    </p:embeddedFont>
    <p:embeddedFont>
      <p:font typeface="Archivo Black"/>
      <p:regular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ipuH9+D6mm4CbFWPSuRVWi+TI+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73669C-43B4-4C70-BA2F-E467AE472513}">
  <a:tblStyle styleId="{8473669C-43B4-4C70-BA2F-E467AE4725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ArchivoBlack-regular.fntdata"/><Relationship Id="rId16" Type="http://schemas.openxmlformats.org/officeDocument/2006/relationships/slide" Target="slides/slide11.xml"/><Relationship Id="rId38" Type="http://schemas.openxmlformats.org/officeDocument/2006/relationships/font" Target="fonts/Anahei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Welcome! We will be talking about Home Advantage in Football.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33ce90b32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1133ce90b32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chemeClr val="lt1"/>
              </a:highlight>
              <a:latin typeface="Anaheim"/>
              <a:ea typeface="Anaheim"/>
              <a:cs typeface="Anaheim"/>
              <a:sym typeface="Anaheim"/>
            </a:endParaRPr>
          </a:p>
          <a:p>
            <a:pPr indent="0" lvl="0" marL="0" rtl="0" algn="l">
              <a:lnSpc>
                <a:spcPct val="115000"/>
              </a:lnSpc>
              <a:spcBef>
                <a:spcPts val="0"/>
              </a:spcBef>
              <a:spcAft>
                <a:spcPts val="0"/>
              </a:spcAft>
              <a:buClr>
                <a:schemeClr val="dk1"/>
              </a:buClr>
              <a:buSzPts val="1100"/>
              <a:buFont typeface="Arial"/>
              <a:buNone/>
            </a:pPr>
            <a:r>
              <a:rPr lang="de-DE" sz="1000">
                <a:solidFill>
                  <a:schemeClr val="dk1"/>
                </a:solidFill>
                <a:highlight>
                  <a:schemeClr val="lt1"/>
                </a:highlight>
              </a:rPr>
              <a:t>In order to explain this decision the president himself commented on the matter:</a:t>
            </a:r>
            <a:endParaRPr sz="1000">
              <a:solidFill>
                <a:schemeClr val="dk1"/>
              </a:solidFill>
              <a:highlight>
                <a:schemeClr val="lt1"/>
              </a:highlight>
            </a:endParaRPr>
          </a:p>
          <a:p>
            <a:pPr indent="-292100" lvl="0" marL="457200" rtl="0" algn="l">
              <a:lnSpc>
                <a:spcPct val="115000"/>
              </a:lnSpc>
              <a:spcBef>
                <a:spcPts val="0"/>
              </a:spcBef>
              <a:spcAft>
                <a:spcPts val="0"/>
              </a:spcAft>
              <a:buClr>
                <a:schemeClr val="dk1"/>
              </a:buClr>
              <a:buSzPts val="1000"/>
              <a:buAutoNum type="arabicParenR"/>
            </a:pPr>
            <a:r>
              <a:rPr lang="de-DE" sz="1000">
                <a:solidFill>
                  <a:schemeClr val="dk1"/>
                </a:solidFill>
                <a:highlight>
                  <a:schemeClr val="lt1"/>
                </a:highlight>
              </a:rPr>
              <a:t>“</a:t>
            </a:r>
            <a:r>
              <a:rPr lang="de-DE" sz="1000">
                <a:solidFill>
                  <a:schemeClr val="dk1"/>
                </a:solidFill>
                <a:highlight>
                  <a:schemeClr val="lt1"/>
                </a:highlight>
              </a:rPr>
              <a:t>many coaches, fans and other stakeholders have questioned its fairness and have expressed a preference for the rule to be abolished.”</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arenR"/>
            </a:pPr>
            <a:r>
              <a:rPr lang="de-DE" sz="1000">
                <a:solidFill>
                  <a:schemeClr val="dk1"/>
                </a:solidFill>
                <a:highlight>
                  <a:schemeClr val="lt1"/>
                </a:highlight>
              </a:rPr>
              <a:t>“consistency across Europe in terms of styles of play, and many different factors which have led to a decline in home advantage”	</a:t>
            </a:r>
            <a:endParaRPr sz="1000">
              <a:solidFill>
                <a:schemeClr val="dk1"/>
              </a:solidFill>
              <a:highlight>
                <a:schemeClr val="lt1"/>
              </a:highlight>
            </a:endParaRPr>
          </a:p>
          <a:p>
            <a:pPr indent="0" lvl="0" marL="0" rtl="0" algn="l">
              <a:lnSpc>
                <a:spcPct val="115000"/>
              </a:lnSpc>
              <a:spcBef>
                <a:spcPts val="0"/>
              </a:spcBef>
              <a:spcAft>
                <a:spcPts val="0"/>
              </a:spcAft>
              <a:buNone/>
            </a:pPr>
            <a:r>
              <a:rPr lang="de-DE" sz="1000">
                <a:solidFill>
                  <a:schemeClr val="dk1"/>
                </a:solidFill>
                <a:highlight>
                  <a:schemeClr val="lt1"/>
                </a:highlight>
              </a:rPr>
              <a:t>Ah, Interesting, he even mentions ha by name.</a:t>
            </a:r>
            <a:endParaRPr sz="1000">
              <a:solidFill>
                <a:schemeClr val="dk1"/>
              </a:solidFill>
              <a:highlight>
                <a:schemeClr val="lt1"/>
              </a:highlight>
            </a:endParaRPr>
          </a:p>
          <a:p>
            <a:pPr indent="0" lvl="0" marL="0" rtl="0" algn="l">
              <a:lnSpc>
                <a:spcPct val="115000"/>
              </a:lnSpc>
              <a:spcBef>
                <a:spcPts val="0"/>
              </a:spcBef>
              <a:spcAft>
                <a:spcPts val="0"/>
              </a:spcAft>
              <a:buNone/>
            </a:pPr>
            <a:r>
              <a:t/>
            </a:r>
            <a:endParaRPr sz="1000">
              <a:solidFill>
                <a:schemeClr val="dk1"/>
              </a:solidFill>
              <a:highlight>
                <a:schemeClr val="lt1"/>
              </a:highlight>
            </a:endParaRPr>
          </a:p>
          <a:p>
            <a:pPr indent="0" lvl="0" marL="0" rtl="0" algn="l">
              <a:lnSpc>
                <a:spcPct val="115000"/>
              </a:lnSpc>
              <a:spcBef>
                <a:spcPts val="0"/>
              </a:spcBef>
              <a:spcAft>
                <a:spcPts val="0"/>
              </a:spcAft>
              <a:buNone/>
            </a:pPr>
            <a:r>
              <a:rPr lang="de-DE" sz="1000">
                <a:solidFill>
                  <a:schemeClr val="dk1"/>
                </a:solidFill>
                <a:highlight>
                  <a:schemeClr val="lt1"/>
                </a:highlight>
              </a:rPr>
              <a:t>And they also released a Tweet which even comes with some numbers.</a:t>
            </a:r>
            <a:endParaRPr sz="1000">
              <a:solidFill>
                <a:schemeClr val="dk1"/>
              </a:solidFill>
              <a:highlight>
                <a:schemeClr val="lt1"/>
              </a:highlight>
            </a:endParaRPr>
          </a:p>
          <a:p>
            <a:pPr indent="0" lvl="0" marL="0" rtl="0" algn="l">
              <a:lnSpc>
                <a:spcPct val="115000"/>
              </a:lnSpc>
              <a:spcBef>
                <a:spcPts val="0"/>
              </a:spcBef>
              <a:spcAft>
                <a:spcPts val="0"/>
              </a:spcAft>
              <a:buNone/>
            </a:pPr>
            <a:r>
              <a:rPr lang="de-DE" sz="1000">
                <a:solidFill>
                  <a:schemeClr val="dk1"/>
                </a:solidFill>
                <a:highlight>
                  <a:schemeClr val="lt1"/>
                </a:highlight>
              </a:rPr>
              <a:t>So statistics seem to show a downward trend of ha. from 61-19 to 47-30. And average goals per match…</a:t>
            </a:r>
            <a:endParaRPr sz="1000">
              <a:solidFill>
                <a:schemeClr val="dk1"/>
              </a:solidFill>
              <a:highlight>
                <a:schemeClr val="lt1"/>
              </a:highlight>
            </a:endParaRPr>
          </a:p>
          <a:p>
            <a:pPr indent="0" lvl="0" marL="0" rtl="0" algn="l">
              <a:lnSpc>
                <a:spcPct val="115000"/>
              </a:lnSpc>
              <a:spcBef>
                <a:spcPts val="0"/>
              </a:spcBef>
              <a:spcAft>
                <a:spcPts val="0"/>
              </a:spcAft>
              <a:buNone/>
            </a:pPr>
            <a:r>
              <a:rPr lang="de-DE" sz="1000">
                <a:solidFill>
                  <a:schemeClr val="dk1"/>
                </a:solidFill>
                <a:highlight>
                  <a:schemeClr val="lt1"/>
                </a:highlight>
              </a:rPr>
              <a:t>Since I could not find out what data the UEFA used I hope we find some similarities especially for the 47%-30% ratio.</a:t>
            </a:r>
            <a:endParaRPr sz="1000">
              <a:solidFill>
                <a:schemeClr val="dk1"/>
              </a:solidFill>
              <a:highlight>
                <a:schemeClr val="lt1"/>
              </a:highlight>
            </a:endParaRPr>
          </a:p>
          <a:p>
            <a:pPr indent="0" lvl="0" marL="0" rtl="0" algn="l">
              <a:lnSpc>
                <a:spcPct val="115000"/>
              </a:lnSpc>
              <a:spcBef>
                <a:spcPts val="0"/>
              </a:spcBef>
              <a:spcAft>
                <a:spcPts val="0"/>
              </a:spcAft>
              <a:buNone/>
            </a:pPr>
            <a:r>
              <a:rPr lang="de-DE" sz="1000">
                <a:solidFill>
                  <a:schemeClr val="dk1"/>
                </a:solidFill>
                <a:highlight>
                  <a:schemeClr val="lt1"/>
                </a:highlight>
              </a:rPr>
              <a:t>Btw data, let’s talk about our data first.</a:t>
            </a:r>
            <a:endParaRPr sz="1000">
              <a:solidFill>
                <a:schemeClr val="dk1"/>
              </a:solidFill>
              <a:highlight>
                <a:schemeClr val="lt1"/>
              </a:highlight>
            </a:endParaRPr>
          </a:p>
          <a:p>
            <a:pPr indent="0" lvl="0" marL="0" rtl="0" algn="l">
              <a:lnSpc>
                <a:spcPct val="115000"/>
              </a:lnSpc>
              <a:spcBef>
                <a:spcPts val="0"/>
              </a:spcBef>
              <a:spcAft>
                <a:spcPts val="0"/>
              </a:spcAft>
              <a:buNone/>
            </a:pPr>
            <a:r>
              <a:t/>
            </a:r>
            <a:endParaRPr sz="1000">
              <a:solidFill>
                <a:schemeClr val="dk1"/>
              </a:solidFill>
              <a:highlight>
                <a:schemeClr val="lt1"/>
              </a:highlight>
            </a:endParaRPr>
          </a:p>
          <a:p>
            <a:pPr indent="0" lvl="0" marL="0" rtl="0" algn="l">
              <a:lnSpc>
                <a:spcPct val="100000"/>
              </a:lnSpc>
              <a:spcBef>
                <a:spcPts val="0"/>
              </a:spcBef>
              <a:spcAft>
                <a:spcPts val="0"/>
              </a:spcAft>
              <a:buClr>
                <a:schemeClr val="dk1"/>
              </a:buClr>
              <a:buSzPts val="18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Where does our data comes from?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4fa4f88c8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14fa4f88c8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de-DE"/>
              <a:t>As you have heared, we wanted to know if there is home advantage, due to the recent abolishment of the away goals rule thats why we stated an research question:</a:t>
            </a:r>
            <a:endParaRPr/>
          </a:p>
          <a:p>
            <a:pPr indent="0" lvl="0" marL="0" rtl="0" algn="l">
              <a:lnSpc>
                <a:spcPct val="115000"/>
              </a:lnSpc>
              <a:spcBef>
                <a:spcPts val="1200"/>
              </a:spcBef>
              <a:spcAft>
                <a:spcPts val="0"/>
              </a:spcAft>
              <a:buClr>
                <a:schemeClr val="dk1"/>
              </a:buClr>
              <a:buSzPts val="1100"/>
              <a:buFont typeface="Arial"/>
              <a:buNone/>
            </a:pPr>
            <a:r>
              <a:rPr lang="de-DE"/>
              <a:t>Does hw exist in pro football?</a:t>
            </a:r>
            <a:endParaRPr/>
          </a:p>
          <a:p>
            <a:pPr indent="0" lvl="0" marL="0" rtl="0" algn="l">
              <a:lnSpc>
                <a:spcPct val="115000"/>
              </a:lnSpc>
              <a:spcBef>
                <a:spcPts val="1200"/>
              </a:spcBef>
              <a:spcAft>
                <a:spcPts val="0"/>
              </a:spcAft>
              <a:buClr>
                <a:schemeClr val="dk1"/>
              </a:buClr>
              <a:buSzPts val="1100"/>
              <a:buFont typeface="Arial"/>
              <a:buNone/>
            </a:pPr>
            <a:r>
              <a:rPr lang="de-DE"/>
              <a:t>That we further unfold to get more surface and different perspectives on the same issue thats why we stated two data questions:</a:t>
            </a:r>
            <a:endParaRPr/>
          </a:p>
          <a:p>
            <a:pPr indent="0" lvl="0" marL="0" rtl="0" algn="l">
              <a:lnSpc>
                <a:spcPct val="115000"/>
              </a:lnSpc>
              <a:spcBef>
                <a:spcPts val="1200"/>
              </a:spcBef>
              <a:spcAft>
                <a:spcPts val="0"/>
              </a:spcAft>
              <a:buClr>
                <a:schemeClr val="dk1"/>
              </a:buClr>
              <a:buSzPts val="1100"/>
              <a:buFont typeface="Arial"/>
              <a:buNone/>
            </a:pPr>
            <a:r>
              <a:rPr lang="de-DE"/>
              <a:t>A: How many Home wins made on average</a:t>
            </a:r>
            <a:endParaRPr/>
          </a:p>
          <a:p>
            <a:pPr indent="0" lvl="0" marL="0" rtl="0" algn="l">
              <a:lnSpc>
                <a:spcPct val="115000"/>
              </a:lnSpc>
              <a:spcBef>
                <a:spcPts val="1200"/>
              </a:spcBef>
              <a:spcAft>
                <a:spcPts val="0"/>
              </a:spcAft>
              <a:buClr>
                <a:schemeClr val="dk1"/>
              </a:buClr>
              <a:buSzPts val="1100"/>
              <a:buFont typeface="Arial"/>
              <a:buNone/>
            </a:pPr>
            <a:r>
              <a:rPr lang="de-DE"/>
              <a:t>B: How many goals made at home and away</a:t>
            </a:r>
            <a:endParaRPr/>
          </a:p>
          <a:p>
            <a:pPr indent="0" lvl="0" marL="0" rtl="0" algn="l">
              <a:lnSpc>
                <a:spcPct val="115000"/>
              </a:lnSpc>
              <a:spcBef>
                <a:spcPts val="1200"/>
              </a:spcBef>
              <a:spcAft>
                <a:spcPts val="0"/>
              </a:spcAft>
              <a:buClr>
                <a:schemeClr val="dk1"/>
              </a:buClr>
              <a:buSzPts val="1100"/>
              <a:buFont typeface="Arial"/>
              <a:buNone/>
            </a:pPr>
            <a:r>
              <a:rPr lang="de-DE"/>
              <a:t>… int the  first leauges of Germany, England, Spain, Itlay and FR?</a:t>
            </a:r>
            <a:endParaRPr/>
          </a:p>
          <a:p>
            <a:pPr indent="0" lvl="0" marL="0" rtl="0" algn="l">
              <a:lnSpc>
                <a:spcPct val="115000"/>
              </a:lnSpc>
              <a:spcBef>
                <a:spcPts val="1200"/>
              </a:spcBef>
              <a:spcAft>
                <a:spcPts val="0"/>
              </a:spcAft>
              <a:buClr>
                <a:schemeClr val="dk1"/>
              </a:buClr>
              <a:buSzPts val="1100"/>
              <a:buFont typeface="Arial"/>
              <a:buNone/>
            </a:pPr>
            <a:r>
              <a:rPr lang="de-DE"/>
              <a:t>Building a frame for what data we focus on.</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33ce90b32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133ce90b3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de-DE"/>
              <a:t>To get the right amount of useful data to answer these questions :</a:t>
            </a:r>
            <a:endParaRPr/>
          </a:p>
          <a:p>
            <a:pPr indent="0" lvl="0" marL="0" rtl="0" algn="l">
              <a:lnSpc>
                <a:spcPct val="115000"/>
              </a:lnSpc>
              <a:spcBef>
                <a:spcPts val="1200"/>
              </a:spcBef>
              <a:spcAft>
                <a:spcPts val="0"/>
              </a:spcAft>
              <a:buClr>
                <a:schemeClr val="dk1"/>
              </a:buClr>
              <a:buSzPts val="1100"/>
              <a:buFont typeface="Arial"/>
              <a:buNone/>
            </a:pPr>
            <a:r>
              <a:rPr lang="de-DE"/>
              <a:t>We used the website API-Football.com as our source</a:t>
            </a:r>
            <a:endParaRPr/>
          </a:p>
          <a:p>
            <a:pPr indent="0" lvl="0" marL="0" rtl="0" algn="l">
              <a:lnSpc>
                <a:spcPct val="115000"/>
              </a:lnSpc>
              <a:spcBef>
                <a:spcPts val="1200"/>
              </a:spcBef>
              <a:spcAft>
                <a:spcPts val="0"/>
              </a:spcAft>
              <a:buClr>
                <a:schemeClr val="dk1"/>
              </a:buClr>
              <a:buSzPts val="1100"/>
              <a:buFont typeface="Arial"/>
              <a:buNone/>
            </a:pPr>
            <a:r>
              <a:rPr lang="de-DE"/>
              <a:t>Via an interface we can communicate and gatherwhat we need.</a:t>
            </a:r>
            <a:endParaRPr/>
          </a:p>
          <a:p>
            <a:pPr indent="0" lvl="0" marL="0" rtl="0" algn="l">
              <a:lnSpc>
                <a:spcPct val="115000"/>
              </a:lnSpc>
              <a:spcBef>
                <a:spcPts val="1200"/>
              </a:spcBef>
              <a:spcAft>
                <a:spcPts val="0"/>
              </a:spcAft>
              <a:buClr>
                <a:schemeClr val="dk1"/>
              </a:buClr>
              <a:buSzPts val="1100"/>
              <a:buFont typeface="Arial"/>
              <a:buNone/>
            </a:pPr>
            <a:r>
              <a:rPr lang="de-DE"/>
              <a:t>It holds all football relevant information since 2008, from countries leagues, over to their clubs till the scores of single matches</a:t>
            </a:r>
            <a:endParaRPr/>
          </a:p>
          <a:p>
            <a:pPr indent="0" lvl="0" marL="0" rtl="0" algn="l">
              <a:lnSpc>
                <a:spcPct val="115000"/>
              </a:lnSpc>
              <a:spcBef>
                <a:spcPts val="1200"/>
              </a:spcBef>
              <a:spcAft>
                <a:spcPts val="0"/>
              </a:spcAft>
              <a:buClr>
                <a:schemeClr val="dk1"/>
              </a:buClr>
              <a:buSzPts val="1100"/>
              <a:buFont typeface="Arial"/>
              <a:buNone/>
            </a:pPr>
            <a:r>
              <a:rPr lang="de-DE"/>
              <a:t>After a request the rescources are still coarse and unhandy, thats why we format it , ignoring what we dont need getting a clean table.</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35f83a76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35f83a76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de-DE"/>
              <a:t>And Thats how you can imagine our dataset in the end:</a:t>
            </a:r>
            <a:endParaRPr/>
          </a:p>
          <a:p>
            <a:pPr indent="0" lvl="0" marL="0" rtl="0" algn="l">
              <a:lnSpc>
                <a:spcPct val="115000"/>
              </a:lnSpc>
              <a:spcBef>
                <a:spcPts val="1200"/>
              </a:spcBef>
              <a:spcAft>
                <a:spcPts val="0"/>
              </a:spcAft>
              <a:buClr>
                <a:schemeClr val="dk1"/>
              </a:buClr>
              <a:buSzPts val="1100"/>
              <a:buFont typeface="Arial"/>
              <a:buNone/>
            </a:pPr>
            <a:r>
              <a:rPr lang="de-DE"/>
              <a:t>Holding the specified national leagues we mentioned before</a:t>
            </a:r>
            <a:endParaRPr/>
          </a:p>
          <a:p>
            <a:pPr indent="0" lvl="0" marL="0" rtl="0" algn="l">
              <a:lnSpc>
                <a:spcPct val="115000"/>
              </a:lnSpc>
              <a:spcBef>
                <a:spcPts val="1200"/>
              </a:spcBef>
              <a:spcAft>
                <a:spcPts val="0"/>
              </a:spcAft>
              <a:buClr>
                <a:schemeClr val="dk1"/>
              </a:buClr>
              <a:buSzPts val="1100"/>
              <a:buFont typeface="Arial"/>
              <a:buNone/>
            </a:pPr>
            <a:r>
              <a:rPr lang="de-DE"/>
              <a:t>With more than  25.000 entries in total, each of these entries representing a single match</a:t>
            </a:r>
            <a:endParaRPr/>
          </a:p>
          <a:p>
            <a:pPr indent="0" lvl="0" marL="0" rtl="0" algn="l">
              <a:lnSpc>
                <a:spcPct val="115000"/>
              </a:lnSpc>
              <a:spcBef>
                <a:spcPts val="1200"/>
              </a:spcBef>
              <a:spcAft>
                <a:spcPts val="0"/>
              </a:spcAft>
              <a:buClr>
                <a:schemeClr val="dk1"/>
              </a:buClr>
              <a:buSzPts val="1100"/>
              <a:buFont typeface="Arial"/>
              <a:buNone/>
            </a:pPr>
            <a:r>
              <a:rPr lang="de-DE"/>
              <a:t>As an example here we have the first game of season 2010/11 in the Bundesliga</a:t>
            </a:r>
            <a:endParaRPr/>
          </a:p>
          <a:p>
            <a:pPr indent="0" lvl="0" marL="0" rtl="0" algn="l">
              <a:lnSpc>
                <a:spcPct val="115000"/>
              </a:lnSpc>
              <a:spcBef>
                <a:spcPts val="1200"/>
              </a:spcBef>
              <a:spcAft>
                <a:spcPts val="0"/>
              </a:spcAft>
              <a:buClr>
                <a:schemeClr val="dk1"/>
              </a:buClr>
              <a:buSzPts val="1100"/>
              <a:buFont typeface="Arial"/>
              <a:buNone/>
            </a:pPr>
            <a:r>
              <a:rPr lang="de-DE"/>
              <a:t>Showing that bayern munich was hosting wolfsburg and made a win at home scoring 2:1</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In this section we are going to tell you how we calculated Home Advantage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0510926a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10510926a6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de-DE"/>
              <a:t>Imagine we as we are here in Berlin are part of Herthas Team and we invite Bayern as a guest</a:t>
            </a:r>
            <a:endParaRPr/>
          </a:p>
          <a:p>
            <a:pPr indent="0" lvl="0" marL="0" rtl="0" algn="l">
              <a:lnSpc>
                <a:spcPct val="115000"/>
              </a:lnSpc>
              <a:spcBef>
                <a:spcPts val="1200"/>
              </a:spcBef>
              <a:spcAft>
                <a:spcPts val="0"/>
              </a:spcAft>
              <a:buClr>
                <a:schemeClr val="dk1"/>
              </a:buClr>
              <a:buSzPts val="1100"/>
              <a:buFont typeface="Arial"/>
              <a:buNone/>
            </a:pPr>
            <a:r>
              <a:rPr lang="de-DE"/>
              <a:t>We play and we score 2 goals thus we score them at home and we speak of a home win</a:t>
            </a:r>
            <a:endParaRPr/>
          </a:p>
          <a:p>
            <a:pPr indent="0" lvl="0" marL="0" rtl="0" algn="l">
              <a:lnSpc>
                <a:spcPct val="115000"/>
              </a:lnSpc>
              <a:spcBef>
                <a:spcPts val="1200"/>
              </a:spcBef>
              <a:spcAft>
                <a:spcPts val="0"/>
              </a:spcAft>
              <a:buClr>
                <a:schemeClr val="dk1"/>
              </a:buClr>
              <a:buSzPts val="1100"/>
              <a:buFont typeface="Arial"/>
              <a:buNone/>
            </a:pPr>
            <a:r>
              <a:rPr lang="de-DE"/>
              <a:t>Next week we meet bayern at their stadium and bayern scores one goal and we as hertha score 2 goals</a:t>
            </a:r>
            <a:endParaRPr/>
          </a:p>
          <a:p>
            <a:pPr indent="0" lvl="0" marL="0" rtl="0" algn="l">
              <a:lnSpc>
                <a:spcPct val="115000"/>
              </a:lnSpc>
              <a:spcBef>
                <a:spcPts val="1200"/>
              </a:spcBef>
              <a:spcAft>
                <a:spcPts val="0"/>
              </a:spcAft>
              <a:buClr>
                <a:schemeClr val="dk1"/>
              </a:buClr>
              <a:buSzPts val="1100"/>
              <a:buFont typeface="Arial"/>
              <a:buNone/>
            </a:pPr>
            <a:r>
              <a:rPr lang="de-DE"/>
              <a:t>again we win but now we speak of an away win.</a:t>
            </a:r>
            <a:endParaRPr/>
          </a:p>
          <a:p>
            <a:pPr indent="0" lvl="0" marL="0" rtl="0" algn="l">
              <a:lnSpc>
                <a:spcPct val="115000"/>
              </a:lnSpc>
              <a:spcBef>
                <a:spcPts val="1200"/>
              </a:spcBef>
              <a:spcAft>
                <a:spcPts val="0"/>
              </a:spcAft>
              <a:buClr>
                <a:schemeClr val="dk1"/>
              </a:buClr>
              <a:buSzPts val="1100"/>
              <a:buFont typeface="Arial"/>
              <a:buNone/>
            </a:pPr>
            <a:r>
              <a:rPr lang="de-DE"/>
              <a:t>Also it could happen that we score equal, in case of a draw we can basically ignore where it happes if at home or away [due to the face that the counterpartie holds the relevant information]</a:t>
            </a:r>
            <a:endParaRPr/>
          </a:p>
          <a:p>
            <a:pPr indent="0" lvl="0" marL="0" rtl="0" algn="l">
              <a:lnSpc>
                <a:spcPct val="115000"/>
              </a:lnSpc>
              <a:spcBef>
                <a:spcPts val="1200"/>
              </a:spcBef>
              <a:spcAft>
                <a:spcPts val="0"/>
              </a:spcAft>
              <a:buClr>
                <a:schemeClr val="dk1"/>
              </a:buClr>
              <a:buSzPts val="1100"/>
              <a:buFont typeface="Arial"/>
              <a:buNone/>
            </a:pPr>
            <a:r>
              <a:rPr lang="de-DE"/>
              <a:t>So counting the wins made at home and away for each match plus the draws brings us to our metric to see if there is Home advantage.</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Let’s come to the most interesting part. What are our actual results?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33ce90b32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1133ce90b3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We decided to approach our analysis from two point of views. First we wanted to see how many home games are won on average for a single league and later for all leagues and if there are any </a:t>
            </a:r>
            <a:r>
              <a:rPr lang="de-DE"/>
              <a:t>similarities</a:t>
            </a:r>
            <a:r>
              <a:rPr lang="de-DE"/>
              <a:t> we could see. The second approach was to look at how many goals were made at home and away and if we could see a </a:t>
            </a:r>
            <a:r>
              <a:rPr lang="de-DE"/>
              <a:t>similar</a:t>
            </a:r>
            <a:r>
              <a:rPr lang="de-DE"/>
              <a:t> trend going on here.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33ce90b3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133ce90b32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Here you can see a stacked bar diagram with the match outcomes for bundesliga 1. On the x axes you can see the years ranging from 2010 until 2020. and on the y axes are the number of all matches. Bundesliga 1 had each year either 306 or 308 games. </a:t>
            </a:r>
            <a:endParaRPr/>
          </a:p>
          <a:p>
            <a:pPr indent="0" lvl="0" marL="0" rtl="0" algn="l">
              <a:lnSpc>
                <a:spcPct val="100000"/>
              </a:lnSpc>
              <a:spcBef>
                <a:spcPts val="0"/>
              </a:spcBef>
              <a:spcAft>
                <a:spcPts val="0"/>
              </a:spcAft>
              <a:buSzPts val="1100"/>
              <a:buNone/>
            </a:pPr>
            <a:r>
              <a:rPr lang="de-DE"/>
              <a:t>At the bottom of the stacked bar diagram you can see the number of home wins in </a:t>
            </a:r>
            <a:r>
              <a:rPr lang="de-DE"/>
              <a:t>orange</a:t>
            </a:r>
            <a:r>
              <a:rPr lang="de-DE"/>
              <a:t>, in grey are the number of draws and in black are the away win</a:t>
            </a:r>
            <a:r>
              <a:rPr lang="de-DE"/>
              <a:t>s. We also included the rates in percent inside the bars so it is easier to identify the differences from year to year. </a:t>
            </a:r>
            <a:endParaRPr/>
          </a:p>
          <a:p>
            <a:pPr indent="0" lvl="0" marL="0" rtl="0" algn="l">
              <a:lnSpc>
                <a:spcPct val="100000"/>
              </a:lnSpc>
              <a:spcBef>
                <a:spcPts val="0"/>
              </a:spcBef>
              <a:spcAft>
                <a:spcPts val="0"/>
              </a:spcAft>
              <a:buSzPts val="1100"/>
              <a:buNone/>
            </a:pPr>
            <a:r>
              <a:rPr lang="de-DE"/>
              <a:t>I think what everybody can see right away is that the number of home wins takes up the majority of outcomes. Even though it is not quite 50% but it is just below that with an average home win rate of 44,7%. The average away win rate however lies at 31% and is closely followed by the draw rate of 24%. You have seen the match outcomes for Bundesliga 1, but what about the rest?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de-DE"/>
              <a:t>We structured our presentation in 5 chapters going from the introduction over to data, our methods and in the end our results and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33ce90b3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133ce90b32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Instead of showing you all the different leagues </a:t>
            </a:r>
            <a:r>
              <a:rPr lang="de-DE"/>
              <a:t>separately</a:t>
            </a:r>
            <a:r>
              <a:rPr lang="de-DE"/>
              <a:t>, we joined them all together. This stacked bar diagram has exactly the same structure as the diagram on the previous slide. So the years are on the x axis and the number of matches are on the y axis. Notice that the number of matches is much higher, because now all the games from all 5 leagues are included. The interesting thing you can observe here is that the average rates, which you can see on the side here, only have a 1% difference to the Bundesliga rates. But another thing we noticed is that if we ignore 2016, because for some reason all leagues scored super good in 2016. We have a small but steady decrease of home wins over the years. The home win rate </a:t>
            </a:r>
            <a:r>
              <a:rPr lang="de-DE"/>
              <a:t>started</a:t>
            </a:r>
            <a:r>
              <a:rPr lang="de-DE"/>
              <a:t> at 47% in 2010 and slowly decreased to 40% in 2020. Simultaneously the number of away wins got slightly bigger.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4fa4f88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14fa4f881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On this slide we wanted to show you </a:t>
            </a:r>
            <a:r>
              <a:rPr lang="de-DE"/>
              <a:t>how much the </a:t>
            </a:r>
            <a:r>
              <a:rPr lang="de-DE"/>
              <a:t>difference o</a:t>
            </a:r>
            <a:r>
              <a:rPr lang="de-DE"/>
              <a:t>f </a:t>
            </a:r>
            <a:r>
              <a:rPr lang="de-DE"/>
              <a:t>home and away wins has changed. Here we have a line diagram with the years on the x axis and number of matches on the y axis. There were only 489 away wins in 2010 and almost double as much home wins. But if you look at 2020 the numbers have changed </a:t>
            </a:r>
            <a:r>
              <a:rPr lang="de-DE"/>
              <a:t>drastically. There are only 92 more home wins than away wins, which means the difference has dropped by 74,5% over the last 10 years.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33ce90b3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1133ce90b32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Ok so let’s talk about our second approach, where we analyse the number of goals a football club makes at home and away. On this slide you can see two graphs each one showing for every club in the premier league for a particular season how many goals were made. The black bar is the number of goals at home and the orange bar shows how many goals the club has made on away turf. As a first observation i think one can </a:t>
            </a:r>
            <a:r>
              <a:rPr lang="de-DE"/>
              <a:t>definitely</a:t>
            </a:r>
            <a:r>
              <a:rPr lang="de-DE"/>
              <a:t> say that on the left hand side for season 2010/2011 there seems to be a big difference in terms of scoring at home. Lets take Manchester United as an example. They have scored 45 goals at home whereas scoring just about 30 goals away. Thats a difference of over 15 goals more made at home. In generell we only have one club, arsenal, that has scored more goals away than they did at home. For the other clubs the gap between home goals and away goals is pretty big. Something  we can not  say when having look at the graph on the right side for season 2020/2021. This season 7 clubs have scored more away than at home, and in generell the gaps are in no way as big as in season 2010-2011, the maximum difference in home goals and away goals is for southhampton scoring about 10 goals more at home. This observation has led us to ask ourselves, ok so, how much more do clubs really score at home than they do away? In order to answer this question we thought of computing the average difference in home goals and away goals and plotting it for every season to display a change over the years. We can see that on the following slide.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33ce90b3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133ce90b32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This graph shows the difference in number of home/away goals for all national leagues from 2010 up until 2020. Basically it is the difference we have seen on the previous slide on an average over all national leagues for every season. So what does it say? A football club in the year 2010, on an average, has scored almost 8 goals more at home than they have scored away. We can see a peek in the year 2011, where a football club has scored almost 9 home goals more than away goals. Starting in 2017, eventually there is a decrease, with a big drop in 2020 where a football club has scored 2-3 more goals at home than away. So what can we take away from this graph? Clearly, football clubs still score more goals at home. We can not deny that. But what is also clearly to see, is that there is a significant decline. As of the numbers we have on current seasons, having very special conditions due to covid regulations. The home advantage does get smaller indeed, nevertheless still being present throughout all national leagues. Lets go onto our conclusion.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33ce90b32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133ce90b3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What to take away.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4fa4f881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14fa4f881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de-DE" sz="1200">
                <a:solidFill>
                  <a:schemeClr val="dk1"/>
                </a:solidFill>
              </a:rPr>
              <a:t>All in all there is still HA.</a:t>
            </a:r>
            <a:r>
              <a:rPr lang="de-DE" sz="1200">
                <a:solidFill>
                  <a:schemeClr val="dk1"/>
                </a:solidFill>
              </a:rPr>
              <a:t> No doubt.</a:t>
            </a:r>
            <a:endParaRPr sz="1200">
              <a:solidFill>
                <a:schemeClr val="dk1"/>
              </a:solidFill>
            </a:endParaRPr>
          </a:p>
          <a:p>
            <a:pPr indent="0" lvl="0" marL="0" rtl="0" algn="l">
              <a:spcBef>
                <a:spcPts val="0"/>
              </a:spcBef>
              <a:spcAft>
                <a:spcPts val="0"/>
              </a:spcAft>
              <a:buSzPts val="1100"/>
              <a:buNone/>
            </a:pPr>
            <a:r>
              <a:rPr i="1" lang="de-DE" sz="1200">
                <a:solidFill>
                  <a:schemeClr val="dk1"/>
                </a:solidFill>
              </a:rPr>
              <a:t>Except one time in La Liga the Home Wins are always the highest portion.</a:t>
            </a:r>
            <a:endParaRPr i="1" sz="1200">
              <a:solidFill>
                <a:schemeClr val="dk1"/>
              </a:solidFill>
            </a:endParaRPr>
          </a:p>
          <a:p>
            <a:pPr indent="0" lvl="0" marL="0" rtl="0" algn="l">
              <a:spcBef>
                <a:spcPts val="0"/>
              </a:spcBef>
              <a:spcAft>
                <a:spcPts val="0"/>
              </a:spcAft>
              <a:buSzPts val="1100"/>
              <a:buNone/>
            </a:pPr>
            <a:r>
              <a:rPr lang="de-DE" sz="1200">
                <a:solidFill>
                  <a:schemeClr val="dk1"/>
                </a:solidFill>
              </a:rPr>
              <a:t>Did we experience a decline in HA in the last 10 years, how Aleksander Ceferin commented? Definitively!</a:t>
            </a:r>
            <a:endParaRPr sz="1200">
              <a:solidFill>
                <a:schemeClr val="dk1"/>
              </a:solidFill>
            </a:endParaRPr>
          </a:p>
          <a:p>
            <a:pPr indent="0" lvl="0" marL="0" rtl="0" algn="l">
              <a:spcBef>
                <a:spcPts val="0"/>
              </a:spcBef>
              <a:spcAft>
                <a:spcPts val="0"/>
              </a:spcAft>
              <a:buSzPts val="1100"/>
              <a:buNone/>
            </a:pPr>
            <a:r>
              <a:rPr lang="de-DE" sz="1200">
                <a:solidFill>
                  <a:schemeClr val="dk1"/>
                </a:solidFill>
              </a:rPr>
              <a:t>Our findings show a home-win ratio of 45%-29% which is pretty close to the numbers of the UEFA. Since our Data-sets probably differ it is very surprising that they match. And this also means that a lot of leagues experience the same trend in HA decline, not just the ones we have been analyzing.</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rPr lang="de-DE" sz="1200">
                <a:solidFill>
                  <a:schemeClr val="dk1"/>
                </a:solidFill>
              </a:rPr>
              <a:t>The goals also paint a pretty clear picture. From away-goal rates in 2010 which were always lower and if higher considered outliers, they now in 2020 are quite normal. But still 3 home-goals more than away-goals are still higher but part of the decline which started in 2010 with 8 home-goals more.</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rPr lang="de-DE" sz="1400">
                <a:solidFill>
                  <a:schemeClr val="lt1"/>
                </a:solidFill>
              </a:rPr>
              <a:t>ssaasa</a:t>
            </a:r>
            <a:endParaRPr sz="1400">
              <a:solidFill>
                <a:schemeClr val="lt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4fa4f88c8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14fa4f88c8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de-DE" sz="1200">
                <a:solidFill>
                  <a:schemeClr val="dk1"/>
                </a:solidFill>
              </a:rPr>
              <a:t>But to conclude there is still HA though. It is not vanished yet.</a:t>
            </a:r>
            <a:endParaRPr sz="1200">
              <a:solidFill>
                <a:schemeClr val="dk1"/>
              </a:solidFill>
            </a:endParaRPr>
          </a:p>
          <a:p>
            <a:pPr indent="0" lvl="0" marL="0" rtl="0" algn="l">
              <a:spcBef>
                <a:spcPts val="0"/>
              </a:spcBef>
              <a:spcAft>
                <a:spcPts val="0"/>
              </a:spcAft>
              <a:buSzPts val="1100"/>
              <a:buNone/>
            </a:pPr>
            <a:r>
              <a:rPr lang="de-DE" sz="1200">
                <a:solidFill>
                  <a:schemeClr val="dk1"/>
                </a:solidFill>
              </a:rPr>
              <a:t>Because in 2020 home-wins with 40% are still the biggest factor next to away-wins and draws.</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rPr lang="de-DE" sz="1200">
                <a:solidFill>
                  <a:schemeClr val="dk1"/>
                </a:solidFill>
              </a:rPr>
              <a:t>It seems the UEFA was right </a:t>
            </a:r>
            <a:r>
              <a:rPr lang="de-DE" sz="1200">
                <a:solidFill>
                  <a:schemeClr val="dk1"/>
                </a:solidFill>
              </a:rPr>
              <a:t>abolishing</a:t>
            </a:r>
            <a:r>
              <a:rPr lang="de-DE" sz="1200">
                <a:solidFill>
                  <a:schemeClr val="dk1"/>
                </a:solidFill>
              </a:rPr>
              <a:t> the Away Goals Rule because without a significant HA this rule can’t be upheld. So we kinda approve this decision. (like we have any say in this)</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t/>
            </a:r>
            <a:endParaRPr sz="1200">
              <a:solidFill>
                <a:schemeClr val="dk1"/>
              </a:solidFill>
            </a:endParaRPr>
          </a:p>
          <a:p>
            <a:pPr indent="0" lvl="0" marL="0" rtl="0" algn="l">
              <a:spcBef>
                <a:spcPts val="0"/>
              </a:spcBef>
              <a:spcAft>
                <a:spcPts val="0"/>
              </a:spcAft>
              <a:buSzPts val="1100"/>
              <a:buNone/>
            </a:pPr>
            <a:r>
              <a:rPr lang="de-DE" sz="1400">
                <a:solidFill>
                  <a:schemeClr val="lt1"/>
                </a:solidFill>
              </a:rPr>
              <a:t>ssaasa</a:t>
            </a:r>
            <a:endParaRPr sz="1400">
              <a:solidFill>
                <a:schemeClr val="lt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We hope you enjoyed our final presentation. Thank you for your attention and are there any questions so far?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de-DE"/>
              <a:t>Let’s first talk about the term Home Advantage.</a:t>
            </a:r>
            <a:endParaRPr b="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1a4825789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111a482578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de-DE" sz="1050">
                <a:solidFill>
                  <a:srgbClr val="202122"/>
                </a:solidFill>
                <a:highlight>
                  <a:srgbClr val="FFFFFF"/>
                </a:highlight>
              </a:rPr>
              <a:t>HA, also called home ground- or home field-advantage describes the benefit that the home team is said to gain over the visiting team</a:t>
            </a:r>
            <a:r>
              <a:rPr lang="de-DE">
                <a:solidFill>
                  <a:schemeClr val="dk1"/>
                </a:solidFill>
              </a:rPr>
              <a:t>. It exists in many sports and especially in football it’s considered an integral part of the culture.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4f067820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14f06782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de-DE" sz="1050">
                <a:solidFill>
                  <a:srgbClr val="202122"/>
                </a:solidFill>
                <a:highlight>
                  <a:srgbClr val="FFFFFF"/>
                </a:highlight>
              </a:rPr>
              <a:t>There are many factors which contribute to HA and a lot of theories which try to describe HA but academically it is still an unresolved puzzle in many ways.</a:t>
            </a:r>
            <a:endParaRPr sz="105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de-DE" sz="1050">
                <a:solidFill>
                  <a:srgbClr val="202122"/>
                </a:solidFill>
                <a:highlight>
                  <a:srgbClr val="FFFFFF"/>
                </a:highlight>
              </a:rPr>
              <a:t>What we can do for sure though is to measure.</a:t>
            </a:r>
            <a:endParaRPr sz="1050">
              <a:solidFill>
                <a:srgbClr val="202122"/>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4fa4f88c8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14fa4f88c8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de-DE" sz="1050">
                <a:solidFill>
                  <a:srgbClr val="202122"/>
                </a:solidFill>
                <a:highlight>
                  <a:srgbClr val="FFFFFF"/>
                </a:highlight>
              </a:rPr>
              <a:t>And Measure it will be. But before we do I tell you a little story about HA.</a:t>
            </a:r>
            <a:endParaRPr sz="105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de-DE" sz="1050">
                <a:solidFill>
                  <a:srgbClr val="202122"/>
                </a:solidFill>
                <a:highlight>
                  <a:srgbClr val="FFFFFF"/>
                </a:highlight>
              </a:rPr>
              <a:t>Back in the 60s HA was also already around, so the UEFA, the Union of European Football Associations, wanted to fight it. And that is why 1965 </a:t>
            </a:r>
            <a:r>
              <a:rPr lang="de-DE" sz="1050">
                <a:solidFill>
                  <a:srgbClr val="202122"/>
                </a:solidFill>
                <a:highlight>
                  <a:schemeClr val="lt1"/>
                </a:highlight>
              </a:rPr>
              <a:t>they introduced the Away Goals Rule.</a:t>
            </a:r>
            <a:endParaRPr sz="1050">
              <a:solidFill>
                <a:srgbClr val="2021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de-DE" sz="1050">
                <a:solidFill>
                  <a:srgbClr val="202122"/>
                </a:solidFill>
                <a:highlight>
                  <a:srgbClr val="FFFFFF"/>
                </a:highlight>
              </a:rPr>
              <a:t>And surely the Uefa measured the HA back then, right?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4fa4f88c8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114fa4f88c8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de-DE">
                <a:solidFill>
                  <a:schemeClr val="dk1"/>
                </a:solidFill>
              </a:rPr>
              <a:t>But they didn’t.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de-DE">
                <a:solidFill>
                  <a:schemeClr val="dk1"/>
                </a:solidFill>
              </a:rPr>
              <a:t>So because it just was considered unfair and very hard to achieve Away Goals the UEFA introduced the Away Goals Rule.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de-DE" sz="1000">
                <a:solidFill>
                  <a:schemeClr val="dk1"/>
                </a:solidFill>
                <a:highlight>
                  <a:schemeClr val="lt1"/>
                </a:highlight>
              </a:rPr>
              <a:t>Away Goals Rule:</a:t>
            </a:r>
            <a:endParaRPr sz="1000">
              <a:solidFill>
                <a:schemeClr val="dk1"/>
              </a:solidFill>
            </a:endParaRPr>
          </a:p>
          <a:p>
            <a:pPr indent="0" lvl="0" marL="0" rtl="0" algn="l">
              <a:spcBef>
                <a:spcPts val="0"/>
              </a:spcBef>
              <a:spcAft>
                <a:spcPts val="0"/>
              </a:spcAft>
              <a:buClr>
                <a:schemeClr val="dk1"/>
              </a:buClr>
              <a:buSzPts val="1800"/>
              <a:buFont typeface="Arial"/>
              <a:buNone/>
            </a:pPr>
            <a:r>
              <a:rPr lang="de-DE" sz="1000">
                <a:solidFill>
                  <a:schemeClr val="dk1"/>
                </a:solidFill>
              </a:rPr>
              <a:t>When 2 teams play each other twice, once at each team’s home ground and it is a tie score wise, the team which scores more ‘away goals’, wins. (4)</a:t>
            </a:r>
            <a:endParaRPr sz="1000">
              <a:solidFill>
                <a:schemeClr val="dk1"/>
              </a:solidFill>
            </a:endParaRPr>
          </a:p>
          <a:p>
            <a:pPr indent="0" lvl="0" marL="0" rtl="0" algn="l">
              <a:spcBef>
                <a:spcPts val="0"/>
              </a:spcBef>
              <a:spcAft>
                <a:spcPts val="0"/>
              </a:spcAft>
              <a:buClr>
                <a:schemeClr val="dk1"/>
              </a:buClr>
              <a:buSzPts val="1800"/>
              <a:buFont typeface="Arial"/>
              <a:buNone/>
            </a:pPr>
            <a:r>
              <a:t/>
            </a:r>
            <a:endParaRPr sz="1000">
              <a:solidFill>
                <a:schemeClr val="dk1"/>
              </a:solidFill>
            </a:endParaRPr>
          </a:p>
          <a:p>
            <a:pPr indent="0" lvl="0" marL="0" rtl="0" algn="l">
              <a:spcBef>
                <a:spcPts val="0"/>
              </a:spcBef>
              <a:spcAft>
                <a:spcPts val="0"/>
              </a:spcAft>
              <a:buClr>
                <a:schemeClr val="dk1"/>
              </a:buClr>
              <a:buSzPts val="1800"/>
              <a:buFont typeface="Arial"/>
              <a:buNone/>
            </a:pPr>
            <a:r>
              <a:rPr lang="de-DE" sz="1000">
                <a:solidFill>
                  <a:schemeClr val="dk1"/>
                </a:solidFill>
              </a:rPr>
              <a:t>And this should mitigate the HA.</a:t>
            </a:r>
            <a:endParaRPr sz="1000">
              <a:solidFill>
                <a:schemeClr val="dk1"/>
              </a:solidFill>
            </a:endParaRPr>
          </a:p>
          <a:p>
            <a:pPr indent="0" lvl="0" marL="0" rtl="0" algn="l">
              <a:spcBef>
                <a:spcPts val="0"/>
              </a:spcBef>
              <a:spcAft>
                <a:spcPts val="0"/>
              </a:spcAft>
              <a:buClr>
                <a:schemeClr val="dk1"/>
              </a:buClr>
              <a:buSzPts val="18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800"/>
              <a:buFont typeface="Arial"/>
              <a:buNone/>
            </a:pPr>
            <a:r>
              <a:t/>
            </a:r>
            <a:endParaRPr sz="10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33ce90b32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133ce90b3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de-DE" sz="1050">
                <a:solidFill>
                  <a:schemeClr val="dk1"/>
                </a:solidFill>
              </a:rPr>
              <a:t>Now about 60 years later</a:t>
            </a:r>
            <a:r>
              <a:rPr lang="de-DE" sz="1050">
                <a:solidFill>
                  <a:schemeClr val="dk1"/>
                </a:solidFill>
              </a:rPr>
              <a:t> in 2021 the UEFA abolished the Away Goals Rule. A big step for the respective leagues and the German Bundesliga followed this call of justice.</a:t>
            </a:r>
            <a:endParaRPr sz="10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de-DE" sz="1050">
                <a:solidFill>
                  <a:schemeClr val="dk1"/>
                </a:solidFill>
              </a:rPr>
              <a:t>The rule is based on the existence of HA and now it does not exists anymore? Or was the rule from the beginning a bogus idea?</a:t>
            </a:r>
            <a:endParaRPr sz="1050">
              <a:solidFill>
                <a:schemeClr val="dk1"/>
              </a:solidFill>
            </a:endParaRPr>
          </a:p>
          <a:p>
            <a:pPr indent="0" lvl="0" marL="0" rtl="0" algn="l">
              <a:lnSpc>
                <a:spcPct val="100000"/>
              </a:lnSpc>
              <a:spcBef>
                <a:spcPts val="0"/>
              </a:spcBef>
              <a:spcAft>
                <a:spcPts val="0"/>
              </a:spcAft>
              <a:buClr>
                <a:schemeClr val="dk1"/>
              </a:buClr>
              <a:buSzPts val="18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8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8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800"/>
              <a:buFont typeface="Arial"/>
              <a:buNone/>
            </a:pPr>
            <a:r>
              <a:t/>
            </a:r>
            <a:endParaRPr i="1">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de-DE" sz="1050">
                <a:solidFill>
                  <a:schemeClr val="dk1"/>
                </a:solidFill>
              </a:rPr>
              <a:t> </a:t>
            </a:r>
            <a:r>
              <a:rPr i="1" lang="de-DE" sz="1000">
                <a:solidFill>
                  <a:schemeClr val="dk1"/>
                </a:solidFill>
              </a:rPr>
              <a:t>They followed the recommendation of the UEFA Club Competitions Committee and the UEFA Women’s Football Committee.</a:t>
            </a:r>
            <a:endParaRPr i="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de-DE" sz="1000">
                <a:solidFill>
                  <a:schemeClr val="dk1"/>
                </a:solidFill>
              </a:rPr>
              <a:t>But what reasons did they have to propose this?</a:t>
            </a:r>
            <a:endParaRPr i="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grpSp>
        <p:nvGrpSpPr>
          <p:cNvPr id="9" name="Google Shape;9;p18"/>
          <p:cNvGrpSpPr/>
          <p:nvPr/>
        </p:nvGrpSpPr>
        <p:grpSpPr>
          <a:xfrm rot="5400000">
            <a:off x="7057544" y="1520857"/>
            <a:ext cx="5402360" cy="2360669"/>
            <a:chOff x="3482725" y="2648925"/>
            <a:chExt cx="3368475" cy="1236600"/>
          </a:xfrm>
        </p:grpSpPr>
        <p:sp>
          <p:nvSpPr>
            <p:cNvPr id="10" name="Google Shape;10;p18"/>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8"/>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 name="Google Shape;12;p18"/>
          <p:cNvSpPr txBox="1"/>
          <p:nvPr>
            <p:ph type="title"/>
          </p:nvPr>
        </p:nvSpPr>
        <p:spPr>
          <a:xfrm>
            <a:off x="1615425" y="2589675"/>
            <a:ext cx="5913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18"/>
          <p:cNvSpPr txBox="1"/>
          <p:nvPr>
            <p:ph idx="1" type="subTitle"/>
          </p:nvPr>
        </p:nvSpPr>
        <p:spPr>
          <a:xfrm>
            <a:off x="2177475" y="3526750"/>
            <a:ext cx="4788900" cy="3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 name="Google Shape;14;p18"/>
          <p:cNvSpPr txBox="1"/>
          <p:nvPr>
            <p:ph idx="2" type="title"/>
          </p:nvPr>
        </p:nvSpPr>
        <p:spPr>
          <a:xfrm>
            <a:off x="3335625" y="1091900"/>
            <a:ext cx="2472600" cy="140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12000">
                <a:solidFill>
                  <a:schemeClr val="accent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5" name="Google Shape;15;p18"/>
          <p:cNvSpPr/>
          <p:nvPr/>
        </p:nvSpPr>
        <p:spPr>
          <a:xfrm rot="-949830">
            <a:off x="-1174194" y="-632074"/>
            <a:ext cx="3331019" cy="3656678"/>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 name="Google Shape;16;p18"/>
          <p:cNvGrpSpPr/>
          <p:nvPr/>
        </p:nvGrpSpPr>
        <p:grpSpPr>
          <a:xfrm flipH="1" rot="-5925743">
            <a:off x="-1075590" y="3910351"/>
            <a:ext cx="1856552" cy="1078207"/>
            <a:chOff x="5586650" y="985525"/>
            <a:chExt cx="1303925" cy="850925"/>
          </a:xfrm>
        </p:grpSpPr>
        <p:sp>
          <p:nvSpPr>
            <p:cNvPr id="17" name="Google Shape;17;p18"/>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8"/>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9" name="Shape 89"/>
        <p:cNvGrpSpPr/>
        <p:nvPr/>
      </p:nvGrpSpPr>
      <p:grpSpPr>
        <a:xfrm>
          <a:off x="0" y="0"/>
          <a:ext cx="0" cy="0"/>
          <a:chOff x="0" y="0"/>
          <a:chExt cx="0" cy="0"/>
        </a:xfrm>
      </p:grpSpPr>
      <p:sp>
        <p:nvSpPr>
          <p:cNvPr id="90" name="Google Shape;90;p28"/>
          <p:cNvSpPr txBox="1"/>
          <p:nvPr>
            <p:ph type="title"/>
          </p:nvPr>
        </p:nvSpPr>
        <p:spPr>
          <a:xfrm>
            <a:off x="713225" y="2665750"/>
            <a:ext cx="77175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57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28"/>
          <p:cNvSpPr txBox="1"/>
          <p:nvPr>
            <p:ph idx="1" type="subTitle"/>
          </p:nvPr>
        </p:nvSpPr>
        <p:spPr>
          <a:xfrm>
            <a:off x="713225" y="3501575"/>
            <a:ext cx="4788900" cy="3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28"/>
          <p:cNvSpPr txBox="1"/>
          <p:nvPr>
            <p:ph idx="2" type="title"/>
          </p:nvPr>
        </p:nvSpPr>
        <p:spPr>
          <a:xfrm>
            <a:off x="713225" y="1092825"/>
            <a:ext cx="2472600" cy="140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12000">
                <a:solidFill>
                  <a:schemeClr val="accent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93" name="Google Shape;93;p28"/>
          <p:cNvGrpSpPr/>
          <p:nvPr/>
        </p:nvGrpSpPr>
        <p:grpSpPr>
          <a:xfrm rot="-4874133">
            <a:off x="-707243" y="3846"/>
            <a:ext cx="1645601" cy="955766"/>
            <a:chOff x="5586650" y="985525"/>
            <a:chExt cx="1303925" cy="850925"/>
          </a:xfrm>
        </p:grpSpPr>
        <p:sp>
          <p:nvSpPr>
            <p:cNvPr id="94" name="Google Shape;94;p28"/>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8"/>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28"/>
          <p:cNvSpPr/>
          <p:nvPr/>
        </p:nvSpPr>
        <p:spPr>
          <a:xfrm rot="-5400000">
            <a:off x="-432321" y="3700381"/>
            <a:ext cx="2134790" cy="2343499"/>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 name="Google Shape;97;p28"/>
          <p:cNvGrpSpPr/>
          <p:nvPr/>
        </p:nvGrpSpPr>
        <p:grpSpPr>
          <a:xfrm rot="4917415">
            <a:off x="6522119" y="1661509"/>
            <a:ext cx="6430346" cy="2360643"/>
            <a:chOff x="3482725" y="2648925"/>
            <a:chExt cx="3368475" cy="1236600"/>
          </a:xfrm>
        </p:grpSpPr>
        <p:sp>
          <p:nvSpPr>
            <p:cNvPr id="98" name="Google Shape;98;p28"/>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8"/>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00" name="Shape 100"/>
        <p:cNvGrpSpPr/>
        <p:nvPr/>
      </p:nvGrpSpPr>
      <p:grpSpPr>
        <a:xfrm>
          <a:off x="0" y="0"/>
          <a:ext cx="0" cy="0"/>
          <a:chOff x="0" y="0"/>
          <a:chExt cx="0" cy="0"/>
        </a:xfrm>
      </p:grpSpPr>
      <p:grpSp>
        <p:nvGrpSpPr>
          <p:cNvPr id="101" name="Google Shape;101;p29"/>
          <p:cNvGrpSpPr/>
          <p:nvPr/>
        </p:nvGrpSpPr>
        <p:grpSpPr>
          <a:xfrm rot="5925867">
            <a:off x="8391657" y="4304071"/>
            <a:ext cx="1645601" cy="955766"/>
            <a:chOff x="5586650" y="985525"/>
            <a:chExt cx="1303925" cy="850925"/>
          </a:xfrm>
        </p:grpSpPr>
        <p:sp>
          <p:nvSpPr>
            <p:cNvPr id="102" name="Google Shape;102;p29"/>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9"/>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29"/>
          <p:cNvGrpSpPr/>
          <p:nvPr/>
        </p:nvGrpSpPr>
        <p:grpSpPr>
          <a:xfrm rot="-4874133">
            <a:off x="-761793" y="-34366"/>
            <a:ext cx="1645601" cy="955766"/>
            <a:chOff x="5586650" y="985525"/>
            <a:chExt cx="1303925" cy="850925"/>
          </a:xfrm>
        </p:grpSpPr>
        <p:sp>
          <p:nvSpPr>
            <p:cNvPr id="105" name="Google Shape;105;p29"/>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9"/>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29"/>
          <p:cNvSpPr/>
          <p:nvPr/>
        </p:nvSpPr>
        <p:spPr>
          <a:xfrm rot="-5400000">
            <a:off x="-432321" y="3700381"/>
            <a:ext cx="2134790" cy="2343499"/>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8" name="Shape 108"/>
        <p:cNvGrpSpPr/>
        <p:nvPr/>
      </p:nvGrpSpPr>
      <p:grpSpPr>
        <a:xfrm>
          <a:off x="0" y="0"/>
          <a:ext cx="0" cy="0"/>
          <a:chOff x="0" y="0"/>
          <a:chExt cx="0" cy="0"/>
        </a:xfrm>
      </p:grpSpPr>
      <p:grpSp>
        <p:nvGrpSpPr>
          <p:cNvPr id="109" name="Google Shape;109;p30"/>
          <p:cNvGrpSpPr/>
          <p:nvPr/>
        </p:nvGrpSpPr>
        <p:grpSpPr>
          <a:xfrm rot="4917415">
            <a:off x="6002019" y="1587821"/>
            <a:ext cx="6430346" cy="2360643"/>
            <a:chOff x="3482725" y="2648925"/>
            <a:chExt cx="3368475" cy="1236600"/>
          </a:xfrm>
        </p:grpSpPr>
        <p:sp>
          <p:nvSpPr>
            <p:cNvPr id="110" name="Google Shape;110;p30"/>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0"/>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2">
    <p:spTree>
      <p:nvGrpSpPr>
        <p:cNvPr id="19" name="Shape 19"/>
        <p:cNvGrpSpPr/>
        <p:nvPr/>
      </p:nvGrpSpPr>
      <p:grpSpPr>
        <a:xfrm>
          <a:off x="0" y="0"/>
          <a:ext cx="0" cy="0"/>
          <a:chOff x="0" y="0"/>
          <a:chExt cx="0" cy="0"/>
        </a:xfrm>
      </p:grpSpPr>
      <p:sp>
        <p:nvSpPr>
          <p:cNvPr id="20" name="Google Shape;20;p19"/>
          <p:cNvSpPr txBox="1"/>
          <p:nvPr>
            <p:ph type="title"/>
          </p:nvPr>
        </p:nvSpPr>
        <p:spPr>
          <a:xfrm>
            <a:off x="6094338" y="1444922"/>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 name="Google Shape;21;p19"/>
          <p:cNvSpPr txBox="1"/>
          <p:nvPr>
            <p:ph idx="1" type="subTitle"/>
          </p:nvPr>
        </p:nvSpPr>
        <p:spPr>
          <a:xfrm>
            <a:off x="6094338" y="1821878"/>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 name="Google Shape;22;p19"/>
          <p:cNvSpPr txBox="1"/>
          <p:nvPr>
            <p:ph idx="2" type="title"/>
          </p:nvPr>
        </p:nvSpPr>
        <p:spPr>
          <a:xfrm>
            <a:off x="2235600" y="1444922"/>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 name="Google Shape;23;p19"/>
          <p:cNvSpPr txBox="1"/>
          <p:nvPr>
            <p:ph idx="3" type="subTitle"/>
          </p:nvPr>
        </p:nvSpPr>
        <p:spPr>
          <a:xfrm>
            <a:off x="2235600" y="1821878"/>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19"/>
          <p:cNvSpPr txBox="1"/>
          <p:nvPr>
            <p:ph idx="4" type="title"/>
          </p:nvPr>
        </p:nvSpPr>
        <p:spPr>
          <a:xfrm>
            <a:off x="2235575" y="2961123"/>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 name="Google Shape;25;p19"/>
          <p:cNvSpPr txBox="1"/>
          <p:nvPr>
            <p:ph idx="5" type="subTitle"/>
          </p:nvPr>
        </p:nvSpPr>
        <p:spPr>
          <a:xfrm>
            <a:off x="2235600" y="3331954"/>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 name="Google Shape;26;p19"/>
          <p:cNvSpPr txBox="1"/>
          <p:nvPr>
            <p:ph idx="6"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9"/>
          <p:cNvSpPr txBox="1"/>
          <p:nvPr>
            <p:ph idx="7" type="title"/>
          </p:nvPr>
        </p:nvSpPr>
        <p:spPr>
          <a:xfrm>
            <a:off x="1042500" y="1483463"/>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19"/>
          <p:cNvSpPr txBox="1"/>
          <p:nvPr>
            <p:ph idx="8" type="title"/>
          </p:nvPr>
        </p:nvSpPr>
        <p:spPr>
          <a:xfrm>
            <a:off x="4917713" y="1483475"/>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19"/>
          <p:cNvSpPr txBox="1"/>
          <p:nvPr>
            <p:ph idx="9" type="title"/>
          </p:nvPr>
        </p:nvSpPr>
        <p:spPr>
          <a:xfrm>
            <a:off x="1042500" y="2996775"/>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19"/>
          <p:cNvSpPr/>
          <p:nvPr/>
        </p:nvSpPr>
        <p:spPr>
          <a:xfrm rot="-3011123">
            <a:off x="-894030" y="3253269"/>
            <a:ext cx="2163028" cy="2374497"/>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19"/>
          <p:cNvGrpSpPr/>
          <p:nvPr/>
        </p:nvGrpSpPr>
        <p:grpSpPr>
          <a:xfrm rot="-4874257">
            <a:off x="-1110790" y="-205424"/>
            <a:ext cx="1856552" cy="1078207"/>
            <a:chOff x="5586650" y="985525"/>
            <a:chExt cx="1303925" cy="850925"/>
          </a:xfrm>
        </p:grpSpPr>
        <p:sp>
          <p:nvSpPr>
            <p:cNvPr id="32" name="Google Shape;32;p19"/>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9"/>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 name="Google Shape;34;p19"/>
          <p:cNvGrpSpPr/>
          <p:nvPr/>
        </p:nvGrpSpPr>
        <p:grpSpPr>
          <a:xfrm rot="4917415">
            <a:off x="6566819" y="1502446"/>
            <a:ext cx="6430346" cy="2360643"/>
            <a:chOff x="3482725" y="2648925"/>
            <a:chExt cx="3368475" cy="1236600"/>
          </a:xfrm>
        </p:grpSpPr>
        <p:sp>
          <p:nvSpPr>
            <p:cNvPr id="35" name="Google Shape;35;p19"/>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9"/>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19"/>
          <p:cNvSpPr txBox="1"/>
          <p:nvPr>
            <p:ph idx="13" type="title"/>
          </p:nvPr>
        </p:nvSpPr>
        <p:spPr>
          <a:xfrm>
            <a:off x="6094338" y="2961123"/>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 name="Google Shape;38;p19"/>
          <p:cNvSpPr txBox="1"/>
          <p:nvPr>
            <p:ph idx="14" type="subTitle"/>
          </p:nvPr>
        </p:nvSpPr>
        <p:spPr>
          <a:xfrm>
            <a:off x="6094363" y="3331954"/>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19"/>
          <p:cNvSpPr txBox="1"/>
          <p:nvPr>
            <p:ph idx="15" type="title"/>
          </p:nvPr>
        </p:nvSpPr>
        <p:spPr>
          <a:xfrm>
            <a:off x="4917713" y="2996775"/>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rgbClr val="FF9900"/>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_AND_BODY_2">
    <p:spTree>
      <p:nvGrpSpPr>
        <p:cNvPr id="40" name="Shape 40"/>
        <p:cNvGrpSpPr/>
        <p:nvPr/>
      </p:nvGrpSpPr>
      <p:grpSpPr>
        <a:xfrm>
          <a:off x="0" y="0"/>
          <a:ext cx="0" cy="0"/>
          <a:chOff x="0" y="0"/>
          <a:chExt cx="0" cy="0"/>
        </a:xfrm>
      </p:grpSpPr>
      <p:sp>
        <p:nvSpPr>
          <p:cNvPr id="41" name="Google Shape;41;p20"/>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20"/>
          <p:cNvSpPr txBox="1"/>
          <p:nvPr>
            <p:ph idx="1" type="body"/>
          </p:nvPr>
        </p:nvSpPr>
        <p:spPr>
          <a:xfrm>
            <a:off x="713225" y="1074925"/>
            <a:ext cx="5520600" cy="3221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accent3"/>
              </a:buClr>
              <a:buSzPts val="18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3" name="Google Shape;43;p20"/>
          <p:cNvSpPr/>
          <p:nvPr/>
        </p:nvSpPr>
        <p:spPr>
          <a:xfrm flipH="1" rot="-1681242">
            <a:off x="6888645" y="-746446"/>
            <a:ext cx="2427697" cy="2665042"/>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20"/>
          <p:cNvGrpSpPr/>
          <p:nvPr/>
        </p:nvGrpSpPr>
        <p:grpSpPr>
          <a:xfrm rot="5925867">
            <a:off x="8468732" y="4361871"/>
            <a:ext cx="1645601" cy="955766"/>
            <a:chOff x="5586650" y="985525"/>
            <a:chExt cx="1303925" cy="850925"/>
          </a:xfrm>
        </p:grpSpPr>
        <p:sp>
          <p:nvSpPr>
            <p:cNvPr id="45" name="Google Shape;45;p20"/>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0"/>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21"/>
          <p:cNvSpPr txBox="1"/>
          <p:nvPr>
            <p:ph type="title"/>
          </p:nvPr>
        </p:nvSpPr>
        <p:spPr>
          <a:xfrm>
            <a:off x="713225" y="539500"/>
            <a:ext cx="7717500" cy="406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000">
                <a:solidFill>
                  <a:schemeClr val="dk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9" name="Google Shape;4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de-DE"/>
              <a:t>‹#›</a:t>
            </a:fld>
            <a:endParaRPr/>
          </a:p>
        </p:txBody>
      </p:sp>
      <p:sp>
        <p:nvSpPr>
          <p:cNvPr id="50" name="Google Shape;50;p21"/>
          <p:cNvSpPr/>
          <p:nvPr/>
        </p:nvSpPr>
        <p:spPr>
          <a:xfrm>
            <a:off x="0" y="-53450"/>
            <a:ext cx="9144000" cy="5207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1" name="Shape 51"/>
        <p:cNvGrpSpPr/>
        <p:nvPr/>
      </p:nvGrpSpPr>
      <p:grpSpPr>
        <a:xfrm>
          <a:off x="0" y="0"/>
          <a:ext cx="0" cy="0"/>
          <a:chOff x="0" y="0"/>
          <a:chExt cx="0" cy="0"/>
        </a:xfrm>
      </p:grpSpPr>
      <p:sp>
        <p:nvSpPr>
          <p:cNvPr id="52" name="Google Shape;52;p22"/>
          <p:cNvSpPr txBox="1"/>
          <p:nvPr>
            <p:ph type="title"/>
          </p:nvPr>
        </p:nvSpPr>
        <p:spPr>
          <a:xfrm>
            <a:off x="2916001" y="3226875"/>
            <a:ext cx="33120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3" name="Google Shape;53;p22"/>
          <p:cNvSpPr txBox="1"/>
          <p:nvPr>
            <p:ph idx="1" type="subTitle"/>
          </p:nvPr>
        </p:nvSpPr>
        <p:spPr>
          <a:xfrm>
            <a:off x="1768500" y="1486575"/>
            <a:ext cx="5622900" cy="17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54" name="Google Shape;54;p22"/>
          <p:cNvGrpSpPr/>
          <p:nvPr/>
        </p:nvGrpSpPr>
        <p:grpSpPr>
          <a:xfrm rot="-5882585">
            <a:off x="-3797606" y="1176409"/>
            <a:ext cx="6430346" cy="2360643"/>
            <a:chOff x="3482725" y="2648925"/>
            <a:chExt cx="3368475" cy="1236600"/>
          </a:xfrm>
        </p:grpSpPr>
        <p:sp>
          <p:nvSpPr>
            <p:cNvPr id="55" name="Google Shape;55;p22"/>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2"/>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22"/>
          <p:cNvSpPr/>
          <p:nvPr/>
        </p:nvSpPr>
        <p:spPr>
          <a:xfrm flipH="1" rot="613650">
            <a:off x="7217010" y="-555904"/>
            <a:ext cx="2427511" cy="2664839"/>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22"/>
          <p:cNvGrpSpPr/>
          <p:nvPr/>
        </p:nvGrpSpPr>
        <p:grpSpPr>
          <a:xfrm rot="5925743">
            <a:off x="8306510" y="4006351"/>
            <a:ext cx="1856552" cy="1078207"/>
            <a:chOff x="5586650" y="985525"/>
            <a:chExt cx="1303925" cy="850925"/>
          </a:xfrm>
        </p:grpSpPr>
        <p:sp>
          <p:nvSpPr>
            <p:cNvPr id="59" name="Google Shape;59;p22"/>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2"/>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 name="Shape 61"/>
        <p:cNvGrpSpPr/>
        <p:nvPr/>
      </p:nvGrpSpPr>
      <p:grpSpPr>
        <a:xfrm>
          <a:off x="0" y="0"/>
          <a:ext cx="0" cy="0"/>
          <a:chOff x="0" y="0"/>
          <a:chExt cx="0" cy="0"/>
        </a:xfrm>
      </p:grpSpPr>
      <p:sp>
        <p:nvSpPr>
          <p:cNvPr id="62" name="Google Shape;62;p23"/>
          <p:cNvSpPr txBox="1"/>
          <p:nvPr>
            <p:ph type="ctrTitle"/>
          </p:nvPr>
        </p:nvSpPr>
        <p:spPr>
          <a:xfrm>
            <a:off x="713225" y="539500"/>
            <a:ext cx="3858900" cy="1950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6200">
                <a:solidFill>
                  <a:schemeClr val="lt1"/>
                </a:solidFill>
                <a:latin typeface="Archivo Black"/>
                <a:ea typeface="Archivo Black"/>
                <a:cs typeface="Archivo Black"/>
                <a:sym typeface="Archivo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 name="Google Shape;63;p23"/>
          <p:cNvSpPr txBox="1"/>
          <p:nvPr>
            <p:ph idx="1" type="subTitle"/>
          </p:nvPr>
        </p:nvSpPr>
        <p:spPr>
          <a:xfrm>
            <a:off x="713225" y="3261125"/>
            <a:ext cx="3858900" cy="47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lt1"/>
                </a:solidFill>
                <a:latin typeface="Anaheim"/>
                <a:ea typeface="Anaheim"/>
                <a:cs typeface="Anaheim"/>
                <a:sym typeface="Anahei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64" name="Google Shape;64;p23"/>
          <p:cNvGrpSpPr/>
          <p:nvPr/>
        </p:nvGrpSpPr>
        <p:grpSpPr>
          <a:xfrm rot="-10455376">
            <a:off x="-1464266" y="4385816"/>
            <a:ext cx="2175831" cy="948433"/>
            <a:chOff x="5586650" y="985525"/>
            <a:chExt cx="1303925" cy="850925"/>
          </a:xfrm>
        </p:grpSpPr>
        <p:sp>
          <p:nvSpPr>
            <p:cNvPr id="65" name="Google Shape;65;p23"/>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3"/>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 name="Google Shape;67;p23"/>
          <p:cNvSpPr/>
          <p:nvPr/>
        </p:nvSpPr>
        <p:spPr>
          <a:xfrm>
            <a:off x="-874275" y="-742646"/>
            <a:ext cx="2259700" cy="2480620"/>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24"/>
          <p:cNvSpPr/>
          <p:nvPr/>
        </p:nvSpPr>
        <p:spPr>
          <a:xfrm>
            <a:off x="7918925" y="3634128"/>
            <a:ext cx="2279685" cy="2502560"/>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4"/>
          <p:cNvSpPr txBox="1"/>
          <p:nvPr>
            <p:ph type="title"/>
          </p:nvPr>
        </p:nvSpPr>
        <p:spPr>
          <a:xfrm>
            <a:off x="713225" y="539500"/>
            <a:ext cx="7717500" cy="55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1" name="Google Shape;71;p24"/>
          <p:cNvSpPr txBox="1"/>
          <p:nvPr>
            <p:ph idx="1" type="body"/>
          </p:nvPr>
        </p:nvSpPr>
        <p:spPr>
          <a:xfrm>
            <a:off x="713225" y="1230743"/>
            <a:ext cx="7717500" cy="3338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3"/>
              </a:buClr>
              <a:buSzPts val="1200"/>
              <a:buAutoNum type="arabicPeriod"/>
              <a:defRPr sz="1200"/>
            </a:lvl1pPr>
            <a:lvl2pPr indent="-317500" lvl="1" marL="914400" algn="l">
              <a:lnSpc>
                <a:spcPct val="100000"/>
              </a:lnSpc>
              <a:spcBef>
                <a:spcPts val="0"/>
              </a:spcBef>
              <a:spcAft>
                <a:spcPts val="0"/>
              </a:spcAft>
              <a:buSzPts val="1400"/>
              <a:buAutoNum type="alphaLcPeriod"/>
              <a:defRPr/>
            </a:lvl2pPr>
            <a:lvl3pPr indent="-317500" lvl="2" marL="1371600" algn="l">
              <a:lnSpc>
                <a:spcPct val="100000"/>
              </a:lnSpc>
              <a:spcBef>
                <a:spcPts val="0"/>
              </a:spcBef>
              <a:spcAft>
                <a:spcPts val="0"/>
              </a:spcAft>
              <a:buSzPts val="1400"/>
              <a:buAutoNum type="romanLcPeriod"/>
              <a:defRPr/>
            </a:lvl3pPr>
            <a:lvl4pPr indent="-317500" lvl="3" marL="1828800" algn="l">
              <a:lnSpc>
                <a:spcPct val="100000"/>
              </a:lnSpc>
              <a:spcBef>
                <a:spcPts val="0"/>
              </a:spcBef>
              <a:spcAft>
                <a:spcPts val="0"/>
              </a:spcAft>
              <a:buSzPts val="1400"/>
              <a:buAutoNum type="arabicPeriod"/>
              <a:defRPr/>
            </a:lvl4pPr>
            <a:lvl5pPr indent="-317500" lvl="4" marL="2286000" algn="l">
              <a:lnSpc>
                <a:spcPct val="100000"/>
              </a:lnSpc>
              <a:spcBef>
                <a:spcPts val="0"/>
              </a:spcBef>
              <a:spcAft>
                <a:spcPts val="0"/>
              </a:spcAft>
              <a:buSzPts val="1400"/>
              <a:buAutoNum type="alphaLcPeriod"/>
              <a:defRPr/>
            </a:lvl5pPr>
            <a:lvl6pPr indent="-317500" lvl="5" marL="2743200" algn="l">
              <a:lnSpc>
                <a:spcPct val="100000"/>
              </a:lnSpc>
              <a:spcBef>
                <a:spcPts val="0"/>
              </a:spcBef>
              <a:spcAft>
                <a:spcPts val="0"/>
              </a:spcAft>
              <a:buSzPts val="1400"/>
              <a:buAutoNum type="romanLcPeriod"/>
              <a:defRPr/>
            </a:lvl6pPr>
            <a:lvl7pPr indent="-317500" lvl="6" marL="3200400" algn="l">
              <a:lnSpc>
                <a:spcPct val="100000"/>
              </a:lnSpc>
              <a:spcBef>
                <a:spcPts val="0"/>
              </a:spcBef>
              <a:spcAft>
                <a:spcPts val="0"/>
              </a:spcAft>
              <a:buSzPts val="1400"/>
              <a:buAutoNum type="arabicPeriod"/>
              <a:defRPr/>
            </a:lvl7pPr>
            <a:lvl8pPr indent="-317500" lvl="7" marL="3657600" algn="l">
              <a:lnSpc>
                <a:spcPct val="100000"/>
              </a:lnSpc>
              <a:spcBef>
                <a:spcPts val="0"/>
              </a:spcBef>
              <a:spcAft>
                <a:spcPts val="0"/>
              </a:spcAft>
              <a:buSzPts val="1400"/>
              <a:buAutoNum type="alphaLcPeriod"/>
              <a:defRPr/>
            </a:lvl8pPr>
            <a:lvl9pPr indent="-317500" lvl="8" marL="4114800" algn="l">
              <a:lnSpc>
                <a:spcPct val="115000"/>
              </a:lnSpc>
              <a:spcBef>
                <a:spcPts val="0"/>
              </a:spcBef>
              <a:spcAft>
                <a:spcPts val="0"/>
              </a:spcAft>
              <a:buSzPts val="1400"/>
              <a:buAutoNum type="romanLcPeriod"/>
              <a:defRPr/>
            </a:lvl9pPr>
          </a:lstStyle>
          <a:p/>
        </p:txBody>
      </p:sp>
      <p:grpSp>
        <p:nvGrpSpPr>
          <p:cNvPr id="72" name="Google Shape;72;p24"/>
          <p:cNvGrpSpPr/>
          <p:nvPr/>
        </p:nvGrpSpPr>
        <p:grpSpPr>
          <a:xfrm rot="-5400000">
            <a:off x="-3198332" y="1883909"/>
            <a:ext cx="5646690" cy="1668463"/>
            <a:chOff x="3281300" y="4114300"/>
            <a:chExt cx="3351350" cy="934975"/>
          </a:xfrm>
        </p:grpSpPr>
        <p:sp>
          <p:nvSpPr>
            <p:cNvPr id="73" name="Google Shape;73;p24"/>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4"/>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5"/>
          <p:cNvSpPr txBox="1"/>
          <p:nvPr>
            <p:ph type="title"/>
          </p:nvPr>
        </p:nvSpPr>
        <p:spPr>
          <a:xfrm>
            <a:off x="713225" y="539500"/>
            <a:ext cx="7717500" cy="55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26"/>
          <p:cNvSpPr txBox="1"/>
          <p:nvPr>
            <p:ph type="title"/>
          </p:nvPr>
        </p:nvSpPr>
        <p:spPr>
          <a:xfrm>
            <a:off x="713225" y="539500"/>
            <a:ext cx="7717500" cy="56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9" name="Google Shape;79;p26"/>
          <p:cNvSpPr txBox="1"/>
          <p:nvPr>
            <p:ph idx="1" type="body"/>
          </p:nvPr>
        </p:nvSpPr>
        <p:spPr>
          <a:xfrm>
            <a:off x="713225" y="1804850"/>
            <a:ext cx="3858900" cy="134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3"/>
              </a:buClr>
              <a:buSzPts val="1400"/>
              <a:buFont typeface="Arial"/>
              <a:buChar char="●"/>
              <a:defRPr sz="1400"/>
            </a:lvl1pPr>
            <a:lvl2pPr indent="-317500" lvl="1" marL="914400" algn="l">
              <a:lnSpc>
                <a:spcPct val="100000"/>
              </a:lnSpc>
              <a:spcBef>
                <a:spcPts val="0"/>
              </a:spcBef>
              <a:spcAft>
                <a:spcPts val="0"/>
              </a:spcAft>
              <a:buClr>
                <a:schemeClr val="dk1"/>
              </a:buClr>
              <a:buSzPts val="1400"/>
              <a:buFont typeface="Arial"/>
              <a:buChar char="○"/>
              <a:defRPr sz="1200"/>
            </a:lvl2pPr>
            <a:lvl3pPr indent="-317500" lvl="2" marL="1371600" algn="l">
              <a:lnSpc>
                <a:spcPct val="100000"/>
              </a:lnSpc>
              <a:spcBef>
                <a:spcPts val="0"/>
              </a:spcBef>
              <a:spcAft>
                <a:spcPts val="0"/>
              </a:spcAft>
              <a:buClr>
                <a:schemeClr val="dk1"/>
              </a:buClr>
              <a:buSzPts val="1400"/>
              <a:buFont typeface="Arial"/>
              <a:buChar char="■"/>
              <a:defRPr sz="1200"/>
            </a:lvl3pPr>
            <a:lvl4pPr indent="-317500" lvl="3" marL="1828800" algn="l">
              <a:lnSpc>
                <a:spcPct val="100000"/>
              </a:lnSpc>
              <a:spcBef>
                <a:spcPts val="0"/>
              </a:spcBef>
              <a:spcAft>
                <a:spcPts val="0"/>
              </a:spcAft>
              <a:buClr>
                <a:schemeClr val="dk1"/>
              </a:buClr>
              <a:buSzPts val="1400"/>
              <a:buFont typeface="Arial"/>
              <a:buChar char="●"/>
              <a:defRPr sz="1200"/>
            </a:lvl4pPr>
            <a:lvl5pPr indent="-317500" lvl="4" marL="2286000" algn="l">
              <a:lnSpc>
                <a:spcPct val="100000"/>
              </a:lnSpc>
              <a:spcBef>
                <a:spcPts val="0"/>
              </a:spcBef>
              <a:spcAft>
                <a:spcPts val="0"/>
              </a:spcAft>
              <a:buClr>
                <a:schemeClr val="dk1"/>
              </a:buClr>
              <a:buSzPts val="1400"/>
              <a:buFont typeface="Arial"/>
              <a:buChar char="○"/>
              <a:defRPr sz="1200"/>
            </a:lvl5pPr>
            <a:lvl6pPr indent="-317500" lvl="5" marL="2743200" algn="l">
              <a:lnSpc>
                <a:spcPct val="100000"/>
              </a:lnSpc>
              <a:spcBef>
                <a:spcPts val="0"/>
              </a:spcBef>
              <a:spcAft>
                <a:spcPts val="0"/>
              </a:spcAft>
              <a:buClr>
                <a:schemeClr val="dk1"/>
              </a:buClr>
              <a:buSzPts val="1400"/>
              <a:buFont typeface="Arial"/>
              <a:buChar char="■"/>
              <a:defRPr sz="1200"/>
            </a:lvl6pPr>
            <a:lvl7pPr indent="-317500" lvl="6" marL="3200400" algn="l">
              <a:lnSpc>
                <a:spcPct val="100000"/>
              </a:lnSpc>
              <a:spcBef>
                <a:spcPts val="0"/>
              </a:spcBef>
              <a:spcAft>
                <a:spcPts val="0"/>
              </a:spcAft>
              <a:buClr>
                <a:schemeClr val="dk1"/>
              </a:buClr>
              <a:buSzPts val="1400"/>
              <a:buFont typeface="Arial"/>
              <a:buChar char="●"/>
              <a:defRPr sz="1200"/>
            </a:lvl7pPr>
            <a:lvl8pPr indent="-317500" lvl="7" marL="3657600" algn="l">
              <a:lnSpc>
                <a:spcPct val="100000"/>
              </a:lnSpc>
              <a:spcBef>
                <a:spcPts val="0"/>
              </a:spcBef>
              <a:spcAft>
                <a:spcPts val="0"/>
              </a:spcAft>
              <a:buClr>
                <a:schemeClr val="dk1"/>
              </a:buClr>
              <a:buSzPts val="1400"/>
              <a:buFont typeface="Arial"/>
              <a:buChar char="○"/>
              <a:defRPr sz="1200"/>
            </a:lvl8pPr>
            <a:lvl9pPr indent="-317500" lvl="8" marL="4114800" algn="l">
              <a:lnSpc>
                <a:spcPct val="115000"/>
              </a:lnSpc>
              <a:spcBef>
                <a:spcPts val="0"/>
              </a:spcBef>
              <a:spcAft>
                <a:spcPts val="0"/>
              </a:spcAft>
              <a:buClr>
                <a:schemeClr val="dk1"/>
              </a:buClr>
              <a:buSzPts val="1400"/>
              <a:buFont typeface="Arial"/>
              <a:buChar char="■"/>
              <a:defRPr sz="1200"/>
            </a:lvl9pPr>
          </a:lstStyle>
          <a:p/>
        </p:txBody>
      </p:sp>
      <p:sp>
        <p:nvSpPr>
          <p:cNvPr id="80" name="Google Shape;80;p26"/>
          <p:cNvSpPr txBox="1"/>
          <p:nvPr>
            <p:ph idx="2" type="title"/>
          </p:nvPr>
        </p:nvSpPr>
        <p:spPr>
          <a:xfrm>
            <a:off x="713100" y="1360550"/>
            <a:ext cx="3858900" cy="444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grpSp>
        <p:nvGrpSpPr>
          <p:cNvPr id="81" name="Google Shape;81;p26"/>
          <p:cNvGrpSpPr/>
          <p:nvPr/>
        </p:nvGrpSpPr>
        <p:grpSpPr>
          <a:xfrm flipH="1" rot="-5849988">
            <a:off x="-1233846" y="3780543"/>
            <a:ext cx="2175827" cy="948282"/>
            <a:chOff x="5586650" y="985525"/>
            <a:chExt cx="1303925" cy="850925"/>
          </a:xfrm>
        </p:grpSpPr>
        <p:sp>
          <p:nvSpPr>
            <p:cNvPr id="82" name="Google Shape;82;p26"/>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6"/>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26"/>
          <p:cNvGrpSpPr/>
          <p:nvPr/>
        </p:nvGrpSpPr>
        <p:grpSpPr>
          <a:xfrm rot="-5400000">
            <a:off x="6759468" y="1737522"/>
            <a:ext cx="5646690" cy="1668463"/>
            <a:chOff x="3281300" y="4114300"/>
            <a:chExt cx="3351350" cy="934975"/>
          </a:xfrm>
        </p:grpSpPr>
        <p:sp>
          <p:nvSpPr>
            <p:cNvPr id="85" name="Google Shape;85;p26"/>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6"/>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713225" y="539500"/>
            <a:ext cx="7717500" cy="559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chivo Black"/>
              <a:buNone/>
              <a:defRPr b="0" i="0" sz="2800" u="none" cap="none" strike="noStrike">
                <a:solidFill>
                  <a:schemeClr val="lt1"/>
                </a:solidFill>
                <a:latin typeface="Archivo Black"/>
                <a:ea typeface="Archivo Black"/>
                <a:cs typeface="Archivo Black"/>
                <a:sym typeface="Archivo Black"/>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17"/>
          <p:cNvSpPr txBox="1"/>
          <p:nvPr>
            <p:ph idx="1" type="body"/>
          </p:nvPr>
        </p:nvSpPr>
        <p:spPr>
          <a:xfrm>
            <a:off x="713225" y="1230743"/>
            <a:ext cx="7717500" cy="3338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lt1"/>
              </a:buClr>
              <a:buSzPts val="1800"/>
              <a:buFont typeface="Anaheim"/>
              <a:buChar char="●"/>
              <a:defRPr b="0" i="0" sz="1800" u="none" cap="none" strike="noStrike">
                <a:solidFill>
                  <a:schemeClr val="lt1"/>
                </a:solidFill>
                <a:latin typeface="Anaheim"/>
                <a:ea typeface="Anaheim"/>
                <a:cs typeface="Anaheim"/>
                <a:sym typeface="Anaheim"/>
              </a:defRPr>
            </a:lvl1pPr>
            <a:lvl2pPr indent="-317500" lvl="1" marL="9144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15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5311">
          <p15:clr>
            <a:srgbClr val="EA4335"/>
          </p15:clr>
        </p15:guide>
        <p15:guide id="3" pos="449">
          <p15:clr>
            <a:srgbClr val="EA4335"/>
          </p15:clr>
        </p15:guide>
        <p15:guide id="4" orient="horz" pos="2903">
          <p15:clr>
            <a:srgbClr val="EA4335"/>
          </p15:clr>
        </p15:guide>
        <p15:guide id="5" orient="horz" pos="34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www.skysports.com/football/news/11095/12340830/away-goals-rule-abolished-for-uefa-competitions-from-2021-22-season" TargetMode="External"/><Relationship Id="rId4" Type="http://schemas.openxmlformats.org/officeDocument/2006/relationships/hyperlink" Target="https://www.uefa.com/returntoplay/news/026a-1298aeb73a7a-5b64cb68d920-1000--abolition-of-away-goals-rule-in-all-uefa-club-competitions/" TargetMode="External"/><Relationship Id="rId5" Type="http://schemas.openxmlformats.org/officeDocument/2006/relationships/hyperlink" Target="https://www.sportschau.de/fussball/bundesliga/dfl-relegation-bundesliga-ohne-auswaertstorregel-100.html" TargetMode="External"/><Relationship Id="rId6" Type="http://schemas.openxmlformats.org/officeDocument/2006/relationships/hyperlink" Target="https://www.goal.com/en/news/away-goals-rule-what-is-it-will-uefa-drop-from-champions/c8h61pd7sm916zulqe11ug53" TargetMode="External"/><Relationship Id="rId7" Type="http://schemas.openxmlformats.org/officeDocument/2006/relationships/hyperlink" Target="https://www.api-football.com/" TargetMode="External"/><Relationship Id="rId8" Type="http://schemas.openxmlformats.org/officeDocument/2006/relationships/hyperlink" Target="https://www.flaticon.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title"/>
          </p:nvPr>
        </p:nvSpPr>
        <p:spPr>
          <a:xfrm>
            <a:off x="0" y="1286975"/>
            <a:ext cx="8931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Final Presentation</a:t>
            </a:r>
            <a:endParaRPr/>
          </a:p>
        </p:txBody>
      </p:sp>
      <p:sp>
        <p:nvSpPr>
          <p:cNvPr id="117" name="Google Shape;117;p1"/>
          <p:cNvSpPr txBox="1"/>
          <p:nvPr>
            <p:ph idx="1" type="subTitle"/>
          </p:nvPr>
        </p:nvSpPr>
        <p:spPr>
          <a:xfrm>
            <a:off x="2145300" y="3063117"/>
            <a:ext cx="4788900" cy="17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de-DE">
                <a:latin typeface="Archivo Black"/>
                <a:ea typeface="Archivo Black"/>
                <a:cs typeface="Archivo Black"/>
                <a:sym typeface="Archivo Black"/>
              </a:rPr>
              <a:t>A presentation by</a:t>
            </a:r>
            <a:r>
              <a:rPr lang="de-DE"/>
              <a:t> </a:t>
            </a:r>
            <a:endParaRPr/>
          </a:p>
          <a:p>
            <a:pPr indent="0" lvl="0" marL="0" rtl="0" algn="ctr">
              <a:lnSpc>
                <a:spcPct val="100000"/>
              </a:lnSpc>
              <a:spcBef>
                <a:spcPts val="0"/>
              </a:spcBef>
              <a:spcAft>
                <a:spcPts val="0"/>
              </a:spcAft>
              <a:buSzPts val="2100"/>
              <a:buNone/>
            </a:pPr>
            <a:r>
              <a:rPr lang="de-DE"/>
              <a:t>Anastasia Hildebrandt </a:t>
            </a:r>
            <a:endParaRPr/>
          </a:p>
          <a:p>
            <a:pPr indent="0" lvl="0" marL="0" rtl="0" algn="ctr">
              <a:lnSpc>
                <a:spcPct val="100000"/>
              </a:lnSpc>
              <a:spcBef>
                <a:spcPts val="0"/>
              </a:spcBef>
              <a:spcAft>
                <a:spcPts val="0"/>
              </a:spcAft>
              <a:buSzPts val="2100"/>
              <a:buNone/>
            </a:pPr>
            <a:r>
              <a:rPr lang="de-DE"/>
              <a:t>Alexander Kens </a:t>
            </a:r>
            <a:endParaRPr/>
          </a:p>
          <a:p>
            <a:pPr indent="0" lvl="0" marL="0" rtl="0" algn="ctr">
              <a:lnSpc>
                <a:spcPct val="100000"/>
              </a:lnSpc>
              <a:spcBef>
                <a:spcPts val="0"/>
              </a:spcBef>
              <a:spcAft>
                <a:spcPts val="0"/>
              </a:spcAft>
              <a:buSzPts val="2100"/>
              <a:buNone/>
            </a:pPr>
            <a:r>
              <a:rPr lang="de-DE"/>
              <a:t>Raphael Kleemann Sánchez </a:t>
            </a:r>
            <a:endParaRPr/>
          </a:p>
          <a:p>
            <a:pPr indent="0" lvl="0" marL="0" rtl="0" algn="ctr">
              <a:lnSpc>
                <a:spcPct val="100000"/>
              </a:lnSpc>
              <a:spcBef>
                <a:spcPts val="0"/>
              </a:spcBef>
              <a:spcAft>
                <a:spcPts val="0"/>
              </a:spcAft>
              <a:buSzPts val="2100"/>
              <a:buNone/>
            </a:pPr>
            <a:r>
              <a:rPr lang="de-DE"/>
              <a:t>Florian Six</a:t>
            </a:r>
            <a:endParaRPr sz="1050">
              <a:solidFill>
                <a:srgbClr val="1D2125"/>
              </a:solidFill>
              <a:highlight>
                <a:srgbClr val="F5F5F5"/>
              </a:highlight>
              <a:latin typeface="Roboto"/>
              <a:ea typeface="Roboto"/>
              <a:cs typeface="Roboto"/>
              <a:sym typeface="Roboto"/>
            </a:endParaRPr>
          </a:p>
          <a:p>
            <a:pPr indent="0" lvl="0" marL="0" rtl="0" algn="ctr">
              <a:lnSpc>
                <a:spcPct val="100000"/>
              </a:lnSpc>
              <a:spcBef>
                <a:spcPts val="0"/>
              </a:spcBef>
              <a:spcAft>
                <a:spcPts val="0"/>
              </a:spcAft>
              <a:buSzPts val="2100"/>
              <a:buNone/>
            </a:pPr>
            <a:r>
              <a:t/>
            </a:r>
            <a:endParaRPr/>
          </a:p>
          <a:p>
            <a:pPr indent="0" lvl="0" marL="0" rtl="0" algn="ctr">
              <a:lnSpc>
                <a:spcPct val="100000"/>
              </a:lnSpc>
              <a:spcBef>
                <a:spcPts val="0"/>
              </a:spcBef>
              <a:spcAft>
                <a:spcPts val="0"/>
              </a:spcAft>
              <a:buSzPts val="2100"/>
              <a:buNone/>
            </a:pPr>
            <a:r>
              <a:t/>
            </a:r>
            <a:endParaRPr/>
          </a:p>
          <a:p>
            <a:pPr indent="0" lvl="0" marL="0" rtl="0" algn="ctr">
              <a:lnSpc>
                <a:spcPct val="100000"/>
              </a:lnSpc>
              <a:spcBef>
                <a:spcPts val="0"/>
              </a:spcBef>
              <a:spcAft>
                <a:spcPts val="0"/>
              </a:spcAft>
              <a:buSzPts val="2100"/>
              <a:buNone/>
            </a:pPr>
            <a:r>
              <a:t/>
            </a:r>
            <a:endParaRPr/>
          </a:p>
        </p:txBody>
      </p:sp>
      <p:sp>
        <p:nvSpPr>
          <p:cNvPr id="118" name="Google Shape;118;p1"/>
          <p:cNvSpPr txBox="1"/>
          <p:nvPr/>
        </p:nvSpPr>
        <p:spPr>
          <a:xfrm>
            <a:off x="2053500" y="2425750"/>
            <a:ext cx="48807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de-DE" sz="2300" u="none" cap="none" strike="noStrike">
                <a:solidFill>
                  <a:schemeClr val="accent3"/>
                </a:solidFill>
                <a:latin typeface="Archivo Black"/>
                <a:ea typeface="Archivo Black"/>
                <a:cs typeface="Archivo Black"/>
                <a:sym typeface="Archivo Black"/>
              </a:rPr>
              <a:t>Home Advantage in Football</a:t>
            </a:r>
            <a:endParaRPr b="0" i="0" sz="2300" u="none" cap="none" strike="noStrike">
              <a:solidFill>
                <a:schemeClr val="accent3"/>
              </a:solidFill>
              <a:latin typeface="Archivo Black"/>
              <a:ea typeface="Archivo Black"/>
              <a:cs typeface="Archivo Black"/>
              <a:sym typeface="Archivo Black"/>
            </a:endParaRPr>
          </a:p>
        </p:txBody>
      </p:sp>
      <p:sp>
        <p:nvSpPr>
          <p:cNvPr id="119" name="Google Shape;119;p1"/>
          <p:cNvSpPr txBox="1"/>
          <p:nvPr/>
        </p:nvSpPr>
        <p:spPr>
          <a:xfrm>
            <a:off x="6904493" y="4558725"/>
            <a:ext cx="199928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accent3"/>
                </a:solidFill>
                <a:latin typeface="Arial"/>
                <a:ea typeface="Arial"/>
                <a:cs typeface="Arial"/>
                <a:sym typeface="Arial"/>
              </a:rPr>
              <a:t>Programming Project: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accent3"/>
                </a:solidFill>
                <a:latin typeface="Arial"/>
                <a:ea typeface="Arial"/>
                <a:cs typeface="Arial"/>
                <a:sym typeface="Arial"/>
              </a:rPr>
              <a:t>Data Science in Python and 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accent3"/>
                </a:solidFill>
                <a:latin typeface="Arial"/>
                <a:ea typeface="Arial"/>
                <a:cs typeface="Arial"/>
                <a:sym typeface="Arial"/>
              </a:rPr>
              <a:t>Group 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accent3"/>
              </a:solidFill>
              <a:latin typeface="Arial"/>
              <a:ea typeface="Arial"/>
              <a:cs typeface="Arial"/>
              <a:sym typeface="Arial"/>
            </a:endParaRPr>
          </a:p>
        </p:txBody>
      </p:sp>
      <p:sp>
        <p:nvSpPr>
          <p:cNvPr id="120" name="Google Shape;120;p1"/>
          <p:cNvSpPr txBox="1"/>
          <p:nvPr/>
        </p:nvSpPr>
        <p:spPr>
          <a:xfrm>
            <a:off x="725912" y="4558725"/>
            <a:ext cx="19992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accent3"/>
                </a:solidFill>
                <a:latin typeface="Arial"/>
                <a:ea typeface="Arial"/>
                <a:cs typeface="Arial"/>
                <a:sym typeface="Arial"/>
              </a:rPr>
              <a:t>TU Berlin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accent3"/>
                </a:solidFill>
                <a:latin typeface="Arial"/>
                <a:ea typeface="Arial"/>
                <a:cs typeface="Arial"/>
                <a:sym typeface="Arial"/>
              </a:rPr>
              <a:t>WiSe 2021/22</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133ce90b32_0_88"/>
          <p:cNvSpPr txBox="1"/>
          <p:nvPr/>
        </p:nvSpPr>
        <p:spPr>
          <a:xfrm>
            <a:off x="789450" y="1714325"/>
            <a:ext cx="24531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accent3"/>
                </a:solidFill>
                <a:highlight>
                  <a:schemeClr val="dk1"/>
                </a:highlight>
                <a:latin typeface="Archivo Black"/>
                <a:ea typeface="Archivo Black"/>
                <a:cs typeface="Archivo Black"/>
                <a:sym typeface="Archivo Black"/>
              </a:rPr>
              <a:t>UEFA President Aleksander Čeferin: </a:t>
            </a:r>
            <a:endParaRPr sz="1500">
              <a:solidFill>
                <a:schemeClr val="lt1"/>
              </a:solidFill>
              <a:highlight>
                <a:schemeClr val="dk1"/>
              </a:highlight>
              <a:latin typeface="Archivo Black"/>
              <a:ea typeface="Archivo Black"/>
              <a:cs typeface="Archivo Black"/>
              <a:sym typeface="Archivo Black"/>
            </a:endParaRPr>
          </a:p>
        </p:txBody>
      </p:sp>
      <p:sp>
        <p:nvSpPr>
          <p:cNvPr id="211" name="Google Shape;211;g1133ce90b32_0_88"/>
          <p:cNvSpPr txBox="1"/>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DE" sz="2800">
                <a:solidFill>
                  <a:srgbClr val="FFFFFF"/>
                </a:solidFill>
                <a:latin typeface="Archivo Black"/>
                <a:ea typeface="Archivo Black"/>
                <a:cs typeface="Archivo Black"/>
                <a:sym typeface="Archivo Black"/>
              </a:rPr>
              <a:t>UEFA</a:t>
            </a:r>
            <a:endParaRPr sz="2800">
              <a:solidFill>
                <a:srgbClr val="FFFFFF"/>
              </a:solidFill>
              <a:latin typeface="Archivo Black"/>
              <a:ea typeface="Archivo Black"/>
              <a:cs typeface="Archivo Black"/>
              <a:sym typeface="Archivo Black"/>
            </a:endParaRPr>
          </a:p>
        </p:txBody>
      </p:sp>
      <p:sp>
        <p:nvSpPr>
          <p:cNvPr id="212" name="Google Shape;212;g1133ce90b32_0_88"/>
          <p:cNvSpPr txBox="1"/>
          <p:nvPr/>
        </p:nvSpPr>
        <p:spPr>
          <a:xfrm>
            <a:off x="815300" y="2367725"/>
            <a:ext cx="32220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DE" sz="1500">
                <a:solidFill>
                  <a:schemeClr val="lt1"/>
                </a:solidFill>
                <a:highlight>
                  <a:schemeClr val="dk1"/>
                </a:highlight>
                <a:latin typeface="Anaheim"/>
                <a:ea typeface="Anaheim"/>
                <a:cs typeface="Anaheim"/>
                <a:sym typeface="Anaheim"/>
              </a:rPr>
              <a:t>“</a:t>
            </a:r>
            <a:r>
              <a:rPr lang="de-DE" sz="1500">
                <a:solidFill>
                  <a:schemeClr val="accent3"/>
                </a:solidFill>
                <a:highlight>
                  <a:schemeClr val="dk1"/>
                </a:highlight>
                <a:latin typeface="Anaheim"/>
                <a:ea typeface="Anaheim"/>
                <a:cs typeface="Anaheim"/>
                <a:sym typeface="Anaheim"/>
              </a:rPr>
              <a:t>consistency across Europe</a:t>
            </a:r>
            <a:r>
              <a:rPr lang="de-DE" sz="1500">
                <a:solidFill>
                  <a:schemeClr val="lt1"/>
                </a:solidFill>
                <a:highlight>
                  <a:schemeClr val="dk1"/>
                </a:highlight>
                <a:latin typeface="Anaheim"/>
                <a:ea typeface="Anaheim"/>
                <a:cs typeface="Anaheim"/>
                <a:sym typeface="Anaheim"/>
              </a:rPr>
              <a:t> in terms of styles of play, and many different factors which have led to a </a:t>
            </a:r>
            <a:r>
              <a:rPr lang="de-DE" sz="1500">
                <a:solidFill>
                  <a:schemeClr val="accent3"/>
                </a:solidFill>
                <a:highlight>
                  <a:schemeClr val="dk1"/>
                </a:highlight>
                <a:latin typeface="Archivo Black"/>
                <a:ea typeface="Archivo Black"/>
                <a:cs typeface="Archivo Black"/>
                <a:sym typeface="Archivo Black"/>
              </a:rPr>
              <a:t>decline in home advantage</a:t>
            </a:r>
            <a:r>
              <a:rPr lang="de-DE" sz="1500">
                <a:solidFill>
                  <a:schemeClr val="lt1"/>
                </a:solidFill>
                <a:highlight>
                  <a:schemeClr val="dk1"/>
                </a:highlight>
                <a:latin typeface="Anaheim"/>
                <a:ea typeface="Anaheim"/>
                <a:cs typeface="Anaheim"/>
                <a:sym typeface="Anaheim"/>
              </a:rPr>
              <a:t>”</a:t>
            </a:r>
            <a:endParaRPr sz="1500">
              <a:solidFill>
                <a:schemeClr val="lt1"/>
              </a:solidFill>
              <a:highlight>
                <a:schemeClr val="dk1"/>
              </a:highlight>
              <a:latin typeface="Anaheim"/>
              <a:ea typeface="Anaheim"/>
              <a:cs typeface="Anaheim"/>
              <a:sym typeface="Anaheim"/>
            </a:endParaRPr>
          </a:p>
        </p:txBody>
      </p:sp>
      <p:pic>
        <p:nvPicPr>
          <p:cNvPr id="213" name="Google Shape;213;g1133ce90b32_0_88"/>
          <p:cNvPicPr preferRelativeResize="0"/>
          <p:nvPr/>
        </p:nvPicPr>
        <p:blipFill>
          <a:blip r:embed="rId3">
            <a:alphaModFix/>
          </a:blip>
          <a:stretch>
            <a:fillRect/>
          </a:stretch>
        </p:blipFill>
        <p:spPr>
          <a:xfrm>
            <a:off x="4190000" y="1301525"/>
            <a:ext cx="4527524" cy="3308575"/>
          </a:xfrm>
          <a:prstGeom prst="rect">
            <a:avLst/>
          </a:prstGeom>
          <a:noFill/>
          <a:ln>
            <a:noFill/>
          </a:ln>
        </p:spPr>
      </p:pic>
      <p:sp>
        <p:nvSpPr>
          <p:cNvPr id="214" name="Google Shape;214;g1133ce90b32_0_88"/>
          <p:cNvSpPr/>
          <p:nvPr/>
        </p:nvSpPr>
        <p:spPr>
          <a:xfrm>
            <a:off x="7259975" y="2593950"/>
            <a:ext cx="843900" cy="249900"/>
          </a:xfrm>
          <a:prstGeom prst="flowChartAlternateProcess">
            <a:avLst/>
          </a:prstGeom>
          <a:noFill/>
          <a:ln cap="flat" cmpd="sng" w="28575">
            <a:solidFill>
              <a:srgbClr val="FF9900"/>
            </a:solidFill>
            <a:prstDash val="solid"/>
            <a:round/>
            <a:headEnd len="sm" w="sm" type="none"/>
            <a:tailEnd len="sm" w="sm" type="none"/>
          </a:ln>
          <a:effectLst>
            <a:outerShdw blurRad="57150" rotWithShape="0" algn="bl" dir="540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5" name="Google Shape;215;g1133ce90b32_0_88"/>
          <p:cNvSpPr txBox="1"/>
          <p:nvPr/>
        </p:nvSpPr>
        <p:spPr>
          <a:xfrm>
            <a:off x="8315675" y="4772625"/>
            <a:ext cx="59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(8)</a:t>
            </a:r>
            <a:endParaRPr sz="1200">
              <a:solidFill>
                <a:schemeClr val="lt1"/>
              </a:solidFill>
              <a:latin typeface="Archivo Black"/>
              <a:ea typeface="Archivo Black"/>
              <a:cs typeface="Archivo Black"/>
              <a:sym typeface="Archiv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7"/>
          <p:cNvSpPr txBox="1"/>
          <p:nvPr>
            <p:ph type="title"/>
          </p:nvPr>
        </p:nvSpPr>
        <p:spPr>
          <a:xfrm>
            <a:off x="1449238" y="2589675"/>
            <a:ext cx="6849374"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Data Sources</a:t>
            </a:r>
            <a:endParaRPr sz="4700"/>
          </a:p>
        </p:txBody>
      </p:sp>
      <p:sp>
        <p:nvSpPr>
          <p:cNvPr id="221" name="Google Shape;221;p7"/>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Clr>
                <a:schemeClr val="dk1"/>
              </a:buClr>
              <a:buSzPts val="2100"/>
              <a:buFont typeface="Arial"/>
              <a:buNone/>
            </a:pPr>
            <a:r>
              <a:rPr lang="de-DE"/>
              <a:t>Where </a:t>
            </a:r>
            <a:r>
              <a:rPr lang="de-DE"/>
              <a:t>is the data</a:t>
            </a:r>
            <a:r>
              <a:rPr lang="de-DE"/>
              <a:t>?</a:t>
            </a:r>
            <a:endParaRPr/>
          </a:p>
          <a:p>
            <a:pPr indent="0" lvl="0" marL="0" rtl="0" algn="ctr">
              <a:lnSpc>
                <a:spcPct val="100000"/>
              </a:lnSpc>
              <a:spcBef>
                <a:spcPts val="0"/>
              </a:spcBef>
              <a:spcAft>
                <a:spcPts val="0"/>
              </a:spcAft>
              <a:buSzPts val="2100"/>
              <a:buNone/>
            </a:pPr>
            <a:r>
              <a:t/>
            </a:r>
            <a:endParaRPr/>
          </a:p>
        </p:txBody>
      </p:sp>
      <p:sp>
        <p:nvSpPr>
          <p:cNvPr id="222" name="Google Shape;222;p7"/>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de-DE"/>
              <a:t>02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Effect filter="fade" transition="in">
                                      <p:cBhvr>
                                        <p:cTn dur="500"/>
                                        <p:tgtEl>
                                          <p:spTgt spid="2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animEffect filter="fade" transition="in">
                                      <p:cBhvr>
                                        <p:cTn dur="500"/>
                                        <p:tgtEl>
                                          <p:spTgt spid="2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14fa4f88c8_2_5"/>
          <p:cNvSpPr txBox="1"/>
          <p:nvPr>
            <p:ph type="title"/>
          </p:nvPr>
        </p:nvSpPr>
        <p:spPr>
          <a:xfrm>
            <a:off x="373675" y="539500"/>
            <a:ext cx="80571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solidFill>
                  <a:schemeClr val="accent3"/>
                </a:solidFill>
              </a:rPr>
              <a:t>Research</a:t>
            </a:r>
            <a:r>
              <a:rPr lang="de-DE"/>
              <a:t> to </a:t>
            </a:r>
            <a:r>
              <a:rPr lang="de-DE">
                <a:solidFill>
                  <a:schemeClr val="accent3"/>
                </a:solidFill>
              </a:rPr>
              <a:t>Data </a:t>
            </a:r>
            <a:r>
              <a:rPr lang="de-DE"/>
              <a:t>Question</a:t>
            </a:r>
            <a:endParaRPr/>
          </a:p>
        </p:txBody>
      </p:sp>
      <p:sp>
        <p:nvSpPr>
          <p:cNvPr id="228" name="Google Shape;228;g114fa4f88c8_2_5"/>
          <p:cNvSpPr txBox="1"/>
          <p:nvPr>
            <p:ph idx="1" type="body"/>
          </p:nvPr>
        </p:nvSpPr>
        <p:spPr>
          <a:xfrm>
            <a:off x="185200" y="1636850"/>
            <a:ext cx="8958900" cy="37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de-DE" sz="1800">
                <a:solidFill>
                  <a:schemeClr val="lt1"/>
                </a:solidFill>
                <a:latin typeface="Archivo Black"/>
                <a:ea typeface="Archivo Black"/>
                <a:cs typeface="Archivo Black"/>
                <a:sym typeface="Archivo Black"/>
              </a:rPr>
              <a:t>RQ: Does </a:t>
            </a:r>
            <a:r>
              <a:rPr lang="de-DE" sz="1800">
                <a:solidFill>
                  <a:schemeClr val="accent3"/>
                </a:solidFill>
                <a:latin typeface="Archivo Black"/>
                <a:ea typeface="Archivo Black"/>
                <a:cs typeface="Archivo Black"/>
                <a:sym typeface="Archivo Black"/>
              </a:rPr>
              <a:t>Home Advantage</a:t>
            </a:r>
            <a:r>
              <a:rPr lang="de-DE" sz="1800">
                <a:solidFill>
                  <a:schemeClr val="lt1"/>
                </a:solidFill>
                <a:latin typeface="Archivo Black"/>
                <a:ea typeface="Archivo Black"/>
                <a:cs typeface="Archivo Black"/>
                <a:sym typeface="Archivo Black"/>
              </a:rPr>
              <a:t> exist in </a:t>
            </a:r>
            <a:r>
              <a:rPr lang="de-DE" sz="1800">
                <a:solidFill>
                  <a:srgbClr val="00B0F0"/>
                </a:solidFill>
                <a:latin typeface="Archivo Black"/>
                <a:ea typeface="Archivo Black"/>
                <a:cs typeface="Archivo Black"/>
                <a:sym typeface="Archivo Black"/>
              </a:rPr>
              <a:t>professional European football</a:t>
            </a:r>
            <a:r>
              <a:rPr lang="de-DE" sz="1800">
                <a:solidFill>
                  <a:schemeClr val="lt1"/>
                </a:solidFill>
                <a:latin typeface="Archivo Black"/>
                <a:ea typeface="Archivo Black"/>
                <a:cs typeface="Archivo Black"/>
                <a:sym typeface="Archivo Black"/>
              </a:rPr>
              <a:t>?</a:t>
            </a:r>
            <a:endParaRPr sz="700">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sz="600"/>
          </a:p>
          <a:p>
            <a:pPr indent="0" lvl="0" marL="0" rtl="0" algn="l">
              <a:lnSpc>
                <a:spcPct val="100000"/>
              </a:lnSpc>
              <a:spcBef>
                <a:spcPts val="0"/>
              </a:spcBef>
              <a:spcAft>
                <a:spcPts val="0"/>
              </a:spcAft>
              <a:buClr>
                <a:schemeClr val="dk1"/>
              </a:buClr>
              <a:buSzPts val="1100"/>
              <a:buFont typeface="Arial"/>
              <a:buNone/>
            </a:pPr>
            <a:r>
              <a:t/>
            </a:r>
            <a:endParaRPr sz="600"/>
          </a:p>
          <a:p>
            <a:pPr indent="0" lvl="0" marL="914400" rtl="0" algn="l">
              <a:lnSpc>
                <a:spcPct val="100000"/>
              </a:lnSpc>
              <a:spcBef>
                <a:spcPts val="0"/>
              </a:spcBef>
              <a:spcAft>
                <a:spcPts val="0"/>
              </a:spcAft>
              <a:buSzPts val="1800"/>
              <a:buNone/>
            </a:pPr>
            <a:r>
              <a:t/>
            </a:r>
            <a:endParaRPr/>
          </a:p>
        </p:txBody>
      </p:sp>
      <p:sp>
        <p:nvSpPr>
          <p:cNvPr id="229" name="Google Shape;229;g114fa4f88c8_2_5"/>
          <p:cNvSpPr txBox="1"/>
          <p:nvPr/>
        </p:nvSpPr>
        <p:spPr>
          <a:xfrm>
            <a:off x="1796275" y="1302300"/>
            <a:ext cx="2266800" cy="47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0" i="0" lang="de-DE" sz="1700" u="none" cap="none" strike="noStrike">
                <a:solidFill>
                  <a:schemeClr val="accent3"/>
                </a:solidFill>
                <a:latin typeface="Archivo Black"/>
                <a:ea typeface="Archivo Black"/>
                <a:cs typeface="Archivo Black"/>
                <a:sym typeface="Archivo Black"/>
              </a:rPr>
              <a:t>I. Construct </a:t>
            </a:r>
            <a:endParaRPr b="0" i="0" sz="1700" u="none" cap="none" strike="noStrike">
              <a:solidFill>
                <a:schemeClr val="accent3"/>
              </a:solidFill>
              <a:latin typeface="Anaheim"/>
              <a:ea typeface="Anaheim"/>
              <a:cs typeface="Anaheim"/>
              <a:sym typeface="Anaheim"/>
            </a:endParaRPr>
          </a:p>
        </p:txBody>
      </p:sp>
      <p:sp>
        <p:nvSpPr>
          <p:cNvPr id="230" name="Google Shape;230;g114fa4f88c8_2_5"/>
          <p:cNvSpPr txBox="1"/>
          <p:nvPr/>
        </p:nvSpPr>
        <p:spPr>
          <a:xfrm>
            <a:off x="5611475" y="1302300"/>
            <a:ext cx="2387700" cy="3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0" i="0" lang="de-DE" sz="1800" u="none" cap="none" strike="noStrike">
                <a:solidFill>
                  <a:srgbClr val="00B0F0"/>
                </a:solidFill>
                <a:latin typeface="Archivo Black"/>
                <a:ea typeface="Archivo Black"/>
                <a:cs typeface="Archivo Black"/>
                <a:sym typeface="Archivo Black"/>
              </a:rPr>
              <a:t>II. Construct </a:t>
            </a:r>
            <a:endParaRPr b="0" i="0" sz="1000" u="none" cap="none" strike="noStrike">
              <a:solidFill>
                <a:srgbClr val="00B0F0"/>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91440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231" name="Google Shape;231;g114fa4f88c8_2_5"/>
          <p:cNvSpPr txBox="1"/>
          <p:nvPr/>
        </p:nvSpPr>
        <p:spPr>
          <a:xfrm>
            <a:off x="1364200" y="4021050"/>
            <a:ext cx="7956000" cy="100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lang="de-DE" sz="2000">
                <a:solidFill>
                  <a:schemeClr val="lt1"/>
                </a:solidFill>
                <a:latin typeface="Archivo Black"/>
                <a:ea typeface="Archivo Black"/>
                <a:cs typeface="Archivo Black"/>
                <a:sym typeface="Archivo Black"/>
              </a:rPr>
              <a:t>…</a:t>
            </a:r>
            <a:r>
              <a:rPr b="0" i="0" lang="de-DE" sz="2000" u="none" cap="none" strike="noStrike">
                <a:solidFill>
                  <a:schemeClr val="lt1"/>
                </a:solidFill>
                <a:latin typeface="Archivo Black"/>
                <a:ea typeface="Archivo Black"/>
                <a:cs typeface="Archivo Black"/>
                <a:sym typeface="Archivo Black"/>
              </a:rPr>
              <a:t>in the</a:t>
            </a:r>
            <a:r>
              <a:rPr b="0" i="0" lang="de-DE" sz="2000" u="none" cap="none" strike="noStrike">
                <a:solidFill>
                  <a:srgbClr val="00B0F0"/>
                </a:solidFill>
                <a:latin typeface="Archivo Black"/>
                <a:ea typeface="Archivo Black"/>
                <a:cs typeface="Archivo Black"/>
                <a:sym typeface="Archivo Black"/>
              </a:rPr>
              <a:t> first leagues </a:t>
            </a:r>
            <a:r>
              <a:rPr b="0" i="0" lang="de-DE" sz="2000" u="none" cap="none" strike="noStrike">
                <a:solidFill>
                  <a:schemeClr val="lt1"/>
                </a:solidFill>
                <a:latin typeface="Archivo Black"/>
                <a:ea typeface="Archivo Black"/>
                <a:cs typeface="Archivo Black"/>
                <a:sym typeface="Archivo Black"/>
              </a:rPr>
              <a:t>of</a:t>
            </a:r>
            <a:r>
              <a:rPr b="0" i="0" lang="de-DE" sz="2000" u="none" cap="none" strike="noStrike">
                <a:solidFill>
                  <a:srgbClr val="00B0F0"/>
                </a:solidFill>
                <a:latin typeface="Archivo Black"/>
                <a:ea typeface="Archivo Black"/>
                <a:cs typeface="Archivo Black"/>
                <a:sym typeface="Archivo Black"/>
              </a:rPr>
              <a:t> Germany, England, </a:t>
            </a:r>
            <a:endParaRPr b="0" i="0" sz="2000" u="none" cap="none" strike="noStrike">
              <a:solidFill>
                <a:srgbClr val="00B0F0"/>
              </a:solidFill>
              <a:latin typeface="Archivo Black"/>
              <a:ea typeface="Archivo Black"/>
              <a:cs typeface="Archivo Black"/>
              <a:sym typeface="Archivo Black"/>
            </a:endParaRPr>
          </a:p>
          <a:p>
            <a:pPr indent="457200" lvl="0" marL="457200" marR="0" rtl="0" algn="l">
              <a:lnSpc>
                <a:spcPct val="100000"/>
              </a:lnSpc>
              <a:spcBef>
                <a:spcPts val="0"/>
              </a:spcBef>
              <a:spcAft>
                <a:spcPts val="0"/>
              </a:spcAft>
              <a:buClr>
                <a:schemeClr val="accent3"/>
              </a:buClr>
              <a:buSzPts val="1800"/>
              <a:buFont typeface="Anaheim"/>
              <a:buNone/>
            </a:pPr>
            <a:r>
              <a:rPr b="0" i="0" lang="de-DE" sz="2000" u="none" cap="none" strike="noStrike">
                <a:solidFill>
                  <a:srgbClr val="00B0F0"/>
                </a:solidFill>
                <a:latin typeface="Archivo Black"/>
                <a:ea typeface="Archivo Black"/>
                <a:cs typeface="Archivo Black"/>
                <a:sym typeface="Archivo Black"/>
              </a:rPr>
              <a:t>Spain, Italy</a:t>
            </a:r>
            <a:r>
              <a:rPr lang="de-DE" sz="2000">
                <a:solidFill>
                  <a:srgbClr val="00B0F0"/>
                </a:solidFill>
                <a:latin typeface="Archivo Black"/>
                <a:ea typeface="Archivo Black"/>
                <a:cs typeface="Archivo Black"/>
                <a:sym typeface="Archivo Black"/>
              </a:rPr>
              <a:t> and</a:t>
            </a:r>
            <a:r>
              <a:rPr b="0" i="0" lang="de-DE" sz="2000" u="none" cap="none" strike="noStrike">
                <a:solidFill>
                  <a:srgbClr val="00B0F0"/>
                </a:solidFill>
                <a:latin typeface="Archivo Black"/>
                <a:ea typeface="Archivo Black"/>
                <a:cs typeface="Archivo Black"/>
                <a:sym typeface="Archivo Black"/>
              </a:rPr>
              <a:t> France?</a:t>
            </a:r>
            <a:endParaRPr b="0" i="0" sz="1400" u="none" cap="none" strike="noStrike">
              <a:solidFill>
                <a:srgbClr val="000000"/>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b="0" i="0" sz="6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rchivo Black"/>
              <a:ea typeface="Archivo Black"/>
              <a:cs typeface="Archivo Black"/>
              <a:sym typeface="Archivo Black"/>
            </a:endParaRPr>
          </a:p>
        </p:txBody>
      </p:sp>
      <p:sp>
        <p:nvSpPr>
          <p:cNvPr id="232" name="Google Shape;232;g114fa4f88c8_2_5"/>
          <p:cNvSpPr/>
          <p:nvPr/>
        </p:nvSpPr>
        <p:spPr>
          <a:xfrm rot="-3124997">
            <a:off x="3821729" y="2114371"/>
            <a:ext cx="325134" cy="897073"/>
          </a:xfrm>
          <a:prstGeom prst="down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33" name="Google Shape;233;g114fa4f88c8_2_5"/>
          <p:cNvSpPr txBox="1"/>
          <p:nvPr/>
        </p:nvSpPr>
        <p:spPr>
          <a:xfrm>
            <a:off x="185200" y="24391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1800">
                <a:solidFill>
                  <a:schemeClr val="lt1"/>
                </a:solidFill>
                <a:latin typeface="Archivo Black"/>
                <a:ea typeface="Archivo Black"/>
                <a:cs typeface="Archivo Black"/>
                <a:sym typeface="Archivo Black"/>
              </a:rPr>
              <a:t>DQ:</a:t>
            </a:r>
            <a:endParaRPr sz="1200"/>
          </a:p>
        </p:txBody>
      </p:sp>
      <p:sp>
        <p:nvSpPr>
          <p:cNvPr id="234" name="Google Shape;234;g114fa4f88c8_2_5"/>
          <p:cNvSpPr/>
          <p:nvPr/>
        </p:nvSpPr>
        <p:spPr>
          <a:xfrm>
            <a:off x="1796273" y="2257787"/>
            <a:ext cx="325200" cy="610200"/>
          </a:xfrm>
          <a:prstGeom prst="down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35" name="Google Shape;235;g114fa4f88c8_2_5"/>
          <p:cNvSpPr txBox="1"/>
          <p:nvPr/>
        </p:nvSpPr>
        <p:spPr>
          <a:xfrm>
            <a:off x="4302175" y="2564575"/>
            <a:ext cx="4628700" cy="1149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1"/>
              </a:buClr>
              <a:buSzPts val="1900"/>
              <a:buFont typeface="Archivo Black"/>
              <a:buAutoNum type="arabicPeriod"/>
            </a:pPr>
            <a:r>
              <a:t/>
            </a:r>
            <a:endParaRPr sz="1900">
              <a:solidFill>
                <a:schemeClr val="lt1"/>
              </a:solidFill>
              <a:latin typeface="Archivo Black"/>
              <a:ea typeface="Archivo Black"/>
              <a:cs typeface="Archivo Black"/>
              <a:sym typeface="Archivo Black"/>
            </a:endParaRPr>
          </a:p>
          <a:p>
            <a:pPr indent="-349250" lvl="0" marL="457200" rtl="0" algn="l">
              <a:lnSpc>
                <a:spcPct val="115000"/>
              </a:lnSpc>
              <a:spcBef>
                <a:spcPts val="0"/>
              </a:spcBef>
              <a:spcAft>
                <a:spcPts val="0"/>
              </a:spcAft>
              <a:buClr>
                <a:schemeClr val="accent3"/>
              </a:buClr>
              <a:buSzPts val="1900"/>
              <a:buFont typeface="Archivo Black"/>
              <a:buAutoNum type="arabicPeriod"/>
            </a:pPr>
            <a:r>
              <a:rPr lang="de-DE" sz="1900">
                <a:solidFill>
                  <a:schemeClr val="lt1"/>
                </a:solidFill>
                <a:latin typeface="Archivo Black"/>
                <a:ea typeface="Archivo Black"/>
                <a:cs typeface="Archivo Black"/>
                <a:sym typeface="Archivo Black"/>
              </a:rPr>
              <a:t>How many </a:t>
            </a:r>
            <a:r>
              <a:rPr lang="de-DE" sz="1900">
                <a:solidFill>
                  <a:schemeClr val="accent3"/>
                </a:solidFill>
                <a:latin typeface="Archivo Black"/>
                <a:ea typeface="Archivo Black"/>
                <a:cs typeface="Archivo Black"/>
                <a:sym typeface="Archivo Black"/>
              </a:rPr>
              <a:t>goals made </a:t>
            </a:r>
            <a:endParaRPr sz="1900">
              <a:solidFill>
                <a:schemeClr val="accent3"/>
              </a:solidFill>
              <a:latin typeface="Archivo Black"/>
              <a:ea typeface="Archivo Black"/>
              <a:cs typeface="Archivo Black"/>
              <a:sym typeface="Archivo Black"/>
            </a:endParaRPr>
          </a:p>
          <a:p>
            <a:pPr indent="0" lvl="0" marL="457200" rtl="0" algn="l">
              <a:lnSpc>
                <a:spcPct val="115000"/>
              </a:lnSpc>
              <a:spcBef>
                <a:spcPts val="0"/>
              </a:spcBef>
              <a:spcAft>
                <a:spcPts val="0"/>
              </a:spcAft>
              <a:buNone/>
            </a:pPr>
            <a:r>
              <a:rPr lang="de-DE" sz="1900">
                <a:solidFill>
                  <a:schemeClr val="lt1"/>
                </a:solidFill>
                <a:latin typeface="Archivo Black"/>
                <a:ea typeface="Archivo Black"/>
                <a:cs typeface="Archivo Black"/>
                <a:sym typeface="Archivo Black"/>
              </a:rPr>
              <a:t>at </a:t>
            </a:r>
            <a:r>
              <a:rPr lang="de-DE" sz="1900">
                <a:solidFill>
                  <a:schemeClr val="accent3"/>
                </a:solidFill>
                <a:latin typeface="Archivo Black"/>
                <a:ea typeface="Archivo Black"/>
                <a:cs typeface="Archivo Black"/>
                <a:sym typeface="Archivo Black"/>
              </a:rPr>
              <a:t>home &amp; away</a:t>
            </a:r>
            <a:r>
              <a:rPr lang="de-DE" sz="1900">
                <a:solidFill>
                  <a:schemeClr val="lt1"/>
                </a:solidFill>
                <a:latin typeface="Archivo Black"/>
                <a:ea typeface="Archivo Black"/>
                <a:cs typeface="Archivo Black"/>
                <a:sym typeface="Archivo Black"/>
              </a:rPr>
              <a:t>…</a:t>
            </a:r>
            <a:endParaRPr/>
          </a:p>
        </p:txBody>
      </p:sp>
      <p:sp>
        <p:nvSpPr>
          <p:cNvPr id="236" name="Google Shape;236;g114fa4f88c8_2_5"/>
          <p:cNvSpPr txBox="1"/>
          <p:nvPr/>
        </p:nvSpPr>
        <p:spPr>
          <a:xfrm>
            <a:off x="373675" y="2900863"/>
            <a:ext cx="3809100" cy="8136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accent3"/>
              </a:buClr>
              <a:buSzPts val="1900"/>
              <a:buFont typeface="Archivo Black"/>
              <a:buAutoNum type="arabicPeriod"/>
            </a:pPr>
            <a:r>
              <a:rPr lang="de-DE" sz="1900">
                <a:solidFill>
                  <a:schemeClr val="lt1"/>
                </a:solidFill>
                <a:latin typeface="Archivo Black"/>
                <a:ea typeface="Archivo Black"/>
                <a:cs typeface="Archivo Black"/>
                <a:sym typeface="Archivo Black"/>
              </a:rPr>
              <a:t>How many </a:t>
            </a:r>
            <a:r>
              <a:rPr lang="de-DE" sz="1900">
                <a:solidFill>
                  <a:schemeClr val="accent3"/>
                </a:solidFill>
                <a:latin typeface="Archivo Black"/>
                <a:ea typeface="Archivo Black"/>
                <a:cs typeface="Archivo Black"/>
                <a:sym typeface="Archivo Black"/>
              </a:rPr>
              <a:t>home wins</a:t>
            </a:r>
            <a:r>
              <a:rPr lang="de-DE" sz="1900">
                <a:solidFill>
                  <a:schemeClr val="lt1"/>
                </a:solidFill>
                <a:latin typeface="Archivo Black"/>
                <a:ea typeface="Archivo Black"/>
                <a:cs typeface="Archivo Black"/>
                <a:sym typeface="Archivo Black"/>
              </a:rPr>
              <a:t> made </a:t>
            </a:r>
            <a:r>
              <a:rPr lang="de-DE" sz="1900">
                <a:solidFill>
                  <a:schemeClr val="lt1"/>
                </a:solidFill>
                <a:latin typeface="Archivo Black"/>
                <a:ea typeface="Archivo Black"/>
                <a:cs typeface="Archivo Black"/>
                <a:sym typeface="Archivo Black"/>
              </a:rPr>
              <a:t>on </a:t>
            </a:r>
            <a:r>
              <a:rPr lang="de-DE" sz="1900">
                <a:solidFill>
                  <a:schemeClr val="accent3"/>
                </a:solidFill>
                <a:latin typeface="Archivo Black"/>
                <a:ea typeface="Archivo Black"/>
                <a:cs typeface="Archivo Black"/>
                <a:sym typeface="Archivo Black"/>
              </a:rPr>
              <a:t>average</a:t>
            </a:r>
            <a:r>
              <a:rPr lang="de-DE" sz="1900">
                <a:solidFill>
                  <a:schemeClr val="lt1"/>
                </a:solidFill>
                <a:latin typeface="Archivo Black"/>
                <a:ea typeface="Archivo Black"/>
                <a:cs typeface="Archivo Black"/>
                <a:sym typeface="Archivo Black"/>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500"/>
                                        <p:tgtEl>
                                          <p:spTgt spid="22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500"/>
                                        <p:tgtEl>
                                          <p:spTgt spid="22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500"/>
                                        <p:tgtEl>
                                          <p:spTgt spid="22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500"/>
                                        <p:tgtEl>
                                          <p:spTgt spid="22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0" name="Shape 240"/>
        <p:cNvGrpSpPr/>
        <p:nvPr/>
      </p:nvGrpSpPr>
      <p:grpSpPr>
        <a:xfrm>
          <a:off x="0" y="0"/>
          <a:ext cx="0" cy="0"/>
          <a:chOff x="0" y="0"/>
          <a:chExt cx="0" cy="0"/>
        </a:xfrm>
      </p:grpSpPr>
      <p:sp>
        <p:nvSpPr>
          <p:cNvPr id="241" name="Google Shape;241;g1133ce90b32_0_14"/>
          <p:cNvSpPr txBox="1"/>
          <p:nvPr/>
        </p:nvSpPr>
        <p:spPr>
          <a:xfrm>
            <a:off x="9144000" y="1485488"/>
            <a:ext cx="2323500" cy="79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de-DE" sz="1400" u="none" cap="none" strike="noStrike">
                <a:solidFill>
                  <a:srgbClr val="FFFFFF"/>
                </a:solidFill>
                <a:latin typeface="Anaheim"/>
                <a:ea typeface="Anaheim"/>
                <a:cs typeface="Anaheim"/>
                <a:sym typeface="Anaheim"/>
              </a:rPr>
              <a:t>each League has its own folder with all the seasons from 2010 till 2020</a:t>
            </a:r>
            <a:endParaRPr b="0" i="0" sz="1400" u="none" cap="none" strike="noStrike">
              <a:solidFill>
                <a:srgbClr val="FFFFFF"/>
              </a:solidFill>
              <a:latin typeface="Anaheim"/>
              <a:ea typeface="Anaheim"/>
              <a:cs typeface="Anaheim"/>
              <a:sym typeface="Anaheim"/>
            </a:endParaRPr>
          </a:p>
        </p:txBody>
      </p:sp>
      <p:sp>
        <p:nvSpPr>
          <p:cNvPr id="242" name="Google Shape;242;g1133ce90b32_0_14"/>
          <p:cNvSpPr txBox="1"/>
          <p:nvPr/>
        </p:nvSpPr>
        <p:spPr>
          <a:xfrm>
            <a:off x="3582578" y="4099472"/>
            <a:ext cx="2117100" cy="31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rgbClr val="FFFFFF"/>
                </a:solidFill>
                <a:latin typeface="Archivo Black"/>
                <a:ea typeface="Archivo Black"/>
                <a:cs typeface="Archivo Black"/>
                <a:sym typeface="Archivo Black"/>
              </a:rPr>
              <a:t>JSON</a:t>
            </a:r>
            <a:endParaRPr b="0" i="0" sz="1800" u="none" cap="none" strike="noStrike">
              <a:solidFill>
                <a:srgbClr val="FFFFFF"/>
              </a:solidFill>
              <a:latin typeface="Archivo Black"/>
              <a:ea typeface="Archivo Black"/>
              <a:cs typeface="Archivo Black"/>
              <a:sym typeface="Archivo Black"/>
            </a:endParaRPr>
          </a:p>
        </p:txBody>
      </p:sp>
      <p:sp>
        <p:nvSpPr>
          <p:cNvPr id="243" name="Google Shape;243;g1133ce90b32_0_14"/>
          <p:cNvSpPr txBox="1"/>
          <p:nvPr/>
        </p:nvSpPr>
        <p:spPr>
          <a:xfrm>
            <a:off x="1125000" y="4099472"/>
            <a:ext cx="2117100" cy="31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rgbClr val="FFFFFF"/>
                </a:solidFill>
                <a:latin typeface="Archivo Black"/>
                <a:ea typeface="Archivo Black"/>
                <a:cs typeface="Archivo Black"/>
                <a:sym typeface="Archivo Black"/>
              </a:rPr>
              <a:t>Python</a:t>
            </a:r>
            <a:endParaRPr b="0" i="0" sz="1800" u="none" cap="none" strike="noStrike">
              <a:solidFill>
                <a:srgbClr val="FFFFFF"/>
              </a:solidFill>
              <a:latin typeface="Archivo Black"/>
              <a:ea typeface="Archivo Black"/>
              <a:cs typeface="Archivo Black"/>
              <a:sym typeface="Archivo Black"/>
            </a:endParaRPr>
          </a:p>
        </p:txBody>
      </p:sp>
      <p:cxnSp>
        <p:nvCxnSpPr>
          <p:cNvPr id="244" name="Google Shape;244;g1133ce90b32_0_14"/>
          <p:cNvCxnSpPr/>
          <p:nvPr/>
        </p:nvCxnSpPr>
        <p:spPr>
          <a:xfrm>
            <a:off x="1125000" y="3993891"/>
            <a:ext cx="7035000" cy="0"/>
          </a:xfrm>
          <a:prstGeom prst="straightConnector1">
            <a:avLst/>
          </a:prstGeom>
          <a:noFill/>
          <a:ln cap="flat" cmpd="sng" w="28575">
            <a:solidFill>
              <a:srgbClr val="FF9900"/>
            </a:solidFill>
            <a:prstDash val="solid"/>
            <a:round/>
            <a:headEnd len="sm" w="sm" type="none"/>
            <a:tailEnd len="sm" w="sm" type="none"/>
          </a:ln>
        </p:spPr>
      </p:cxnSp>
      <p:sp>
        <p:nvSpPr>
          <p:cNvPr id="245" name="Google Shape;245;g1133ce90b32_0_14"/>
          <p:cNvSpPr txBox="1"/>
          <p:nvPr/>
        </p:nvSpPr>
        <p:spPr>
          <a:xfrm>
            <a:off x="1125000" y="3550500"/>
            <a:ext cx="21171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rgbClr val="FF9900"/>
                </a:solidFill>
                <a:latin typeface="Archivo Black"/>
                <a:ea typeface="Archivo Black"/>
                <a:cs typeface="Archivo Black"/>
                <a:sym typeface="Archivo Black"/>
              </a:rPr>
              <a:t>API-Requests</a:t>
            </a:r>
            <a:endParaRPr b="0" i="0" sz="1800" u="none" cap="none" strike="noStrike">
              <a:solidFill>
                <a:srgbClr val="FF9900"/>
              </a:solidFill>
              <a:latin typeface="Archivo Black"/>
              <a:ea typeface="Archivo Black"/>
              <a:cs typeface="Archivo Black"/>
              <a:sym typeface="Archivo Black"/>
            </a:endParaRPr>
          </a:p>
        </p:txBody>
      </p:sp>
      <p:sp>
        <p:nvSpPr>
          <p:cNvPr id="246" name="Google Shape;246;g1133ce90b32_0_14"/>
          <p:cNvSpPr txBox="1"/>
          <p:nvPr/>
        </p:nvSpPr>
        <p:spPr>
          <a:xfrm>
            <a:off x="3582578" y="3550500"/>
            <a:ext cx="21171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rgbClr val="FF9900"/>
                </a:solidFill>
                <a:latin typeface="Archivo Black"/>
                <a:ea typeface="Archivo Black"/>
                <a:cs typeface="Archivo Black"/>
                <a:sym typeface="Archivo Black"/>
              </a:rPr>
              <a:t>Resources</a:t>
            </a:r>
            <a:endParaRPr b="0" i="0" sz="1800" u="none" cap="none" strike="noStrike">
              <a:solidFill>
                <a:srgbClr val="FF9900"/>
              </a:solidFill>
              <a:latin typeface="Archivo Black"/>
              <a:ea typeface="Archivo Black"/>
              <a:cs typeface="Archivo Black"/>
              <a:sym typeface="Archivo Black"/>
            </a:endParaRPr>
          </a:p>
        </p:txBody>
      </p:sp>
      <p:sp>
        <p:nvSpPr>
          <p:cNvPr id="247" name="Google Shape;247;g1133ce90b32_0_14"/>
          <p:cNvSpPr/>
          <p:nvPr/>
        </p:nvSpPr>
        <p:spPr>
          <a:xfrm>
            <a:off x="4599188" y="3929191"/>
            <a:ext cx="159000" cy="1230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1133ce90b32_0_14"/>
          <p:cNvSpPr/>
          <p:nvPr/>
        </p:nvSpPr>
        <p:spPr>
          <a:xfrm>
            <a:off x="2104067" y="3929182"/>
            <a:ext cx="159000" cy="1230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1133ce90b32_0_14"/>
          <p:cNvSpPr txBox="1"/>
          <p:nvPr/>
        </p:nvSpPr>
        <p:spPr>
          <a:xfrm>
            <a:off x="6040156" y="4099472"/>
            <a:ext cx="2117100" cy="31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rgbClr val="FFFFFF"/>
                </a:solidFill>
                <a:latin typeface="Archivo Black"/>
                <a:ea typeface="Archivo Black"/>
                <a:cs typeface="Archivo Black"/>
                <a:sym typeface="Archivo Black"/>
              </a:rPr>
              <a:t>Dataframe</a:t>
            </a:r>
            <a:endParaRPr b="0" i="0" sz="1800" u="none" cap="none" strike="noStrike">
              <a:solidFill>
                <a:srgbClr val="FFFFFF"/>
              </a:solidFill>
              <a:latin typeface="Archivo Black"/>
              <a:ea typeface="Archivo Black"/>
              <a:cs typeface="Archivo Black"/>
              <a:sym typeface="Archivo Black"/>
            </a:endParaRPr>
          </a:p>
        </p:txBody>
      </p:sp>
      <p:sp>
        <p:nvSpPr>
          <p:cNvPr id="250" name="Google Shape;250;g1133ce90b32_0_14"/>
          <p:cNvSpPr txBox="1"/>
          <p:nvPr/>
        </p:nvSpPr>
        <p:spPr>
          <a:xfrm>
            <a:off x="6040156" y="3557862"/>
            <a:ext cx="21171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de-DE" sz="1800" u="none" cap="none" strike="noStrike">
                <a:solidFill>
                  <a:srgbClr val="FF9900"/>
                </a:solidFill>
                <a:latin typeface="Archivo Black"/>
                <a:ea typeface="Archivo Black"/>
                <a:cs typeface="Archivo Black"/>
                <a:sym typeface="Archivo Black"/>
              </a:rPr>
              <a:t>Clean Data</a:t>
            </a:r>
            <a:endParaRPr b="0" i="0" sz="1800" u="none" cap="none" strike="noStrike">
              <a:solidFill>
                <a:srgbClr val="FF9900"/>
              </a:solidFill>
              <a:latin typeface="Archivo Black"/>
              <a:ea typeface="Archivo Black"/>
              <a:cs typeface="Archivo Black"/>
              <a:sym typeface="Archivo Black"/>
            </a:endParaRPr>
          </a:p>
        </p:txBody>
      </p:sp>
      <p:sp>
        <p:nvSpPr>
          <p:cNvPr id="251" name="Google Shape;251;g1133ce90b32_0_14"/>
          <p:cNvSpPr/>
          <p:nvPr/>
        </p:nvSpPr>
        <p:spPr>
          <a:xfrm>
            <a:off x="7019224" y="3936553"/>
            <a:ext cx="159000" cy="1230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 name="Google Shape;252;g1133ce90b32_0_14"/>
          <p:cNvGrpSpPr/>
          <p:nvPr/>
        </p:nvGrpSpPr>
        <p:grpSpPr>
          <a:xfrm flipH="1" rot="-5849988">
            <a:off x="-864367" y="4134370"/>
            <a:ext cx="2175827" cy="948304"/>
            <a:chOff x="5586650" y="985525"/>
            <a:chExt cx="1303925" cy="850925"/>
          </a:xfrm>
        </p:grpSpPr>
        <p:sp>
          <p:nvSpPr>
            <p:cNvPr id="253" name="Google Shape;253;g1133ce90b32_0_14"/>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1133ce90b32_0_14"/>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5" name="Google Shape;255;g1133ce90b32_0_14"/>
          <p:cNvCxnSpPr/>
          <p:nvPr/>
        </p:nvCxnSpPr>
        <p:spPr>
          <a:xfrm flipH="1" rot="10800000">
            <a:off x="9325300" y="2253875"/>
            <a:ext cx="404700" cy="12900"/>
          </a:xfrm>
          <a:prstGeom prst="straightConnector1">
            <a:avLst/>
          </a:prstGeom>
          <a:noFill/>
          <a:ln cap="flat" cmpd="sng" w="9525">
            <a:solidFill>
              <a:schemeClr val="dk2"/>
            </a:solidFill>
            <a:prstDash val="solid"/>
            <a:round/>
            <a:headEnd len="med" w="med" type="none"/>
            <a:tailEnd len="med" w="med" type="triangle"/>
          </a:ln>
        </p:spPr>
      </p:cxnSp>
      <p:pic>
        <p:nvPicPr>
          <p:cNvPr id="256" name="Google Shape;256;g1133ce90b32_0_14"/>
          <p:cNvPicPr preferRelativeResize="0"/>
          <p:nvPr/>
        </p:nvPicPr>
        <p:blipFill>
          <a:blip r:embed="rId3">
            <a:alphaModFix/>
          </a:blip>
          <a:stretch>
            <a:fillRect/>
          </a:stretch>
        </p:blipFill>
        <p:spPr>
          <a:xfrm>
            <a:off x="2697499" y="1257438"/>
            <a:ext cx="3749000" cy="2005775"/>
          </a:xfrm>
          <a:prstGeom prst="rect">
            <a:avLst/>
          </a:prstGeom>
          <a:noFill/>
          <a:ln>
            <a:noFill/>
          </a:ln>
        </p:spPr>
      </p:pic>
      <p:sp>
        <p:nvSpPr>
          <p:cNvPr id="257" name="Google Shape;257;g1133ce90b32_0_14"/>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API-Football.com </a:t>
            </a:r>
            <a:endParaRPr sz="2100">
              <a:solidFill>
                <a:schemeClr val="accent3"/>
              </a:solidFill>
            </a:endParaRPr>
          </a:p>
        </p:txBody>
      </p:sp>
      <p:sp>
        <p:nvSpPr>
          <p:cNvPr id="258" name="Google Shape;258;g1133ce90b32_0_14"/>
          <p:cNvSpPr txBox="1"/>
          <p:nvPr/>
        </p:nvSpPr>
        <p:spPr>
          <a:xfrm>
            <a:off x="5636713" y="3489600"/>
            <a:ext cx="50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2100">
                <a:solidFill>
                  <a:schemeClr val="accent3"/>
                </a:solidFill>
                <a:latin typeface="Archivo Black"/>
                <a:ea typeface="Archivo Black"/>
                <a:cs typeface="Archivo Black"/>
                <a:sym typeface="Archivo Black"/>
              </a:rPr>
              <a:t>→</a:t>
            </a:r>
            <a:endParaRPr/>
          </a:p>
        </p:txBody>
      </p:sp>
      <p:sp>
        <p:nvSpPr>
          <p:cNvPr id="259" name="Google Shape;259;g1133ce90b32_0_14"/>
          <p:cNvSpPr txBox="1"/>
          <p:nvPr/>
        </p:nvSpPr>
        <p:spPr>
          <a:xfrm>
            <a:off x="3216675" y="3489600"/>
            <a:ext cx="50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2100">
                <a:solidFill>
                  <a:schemeClr val="accent3"/>
                </a:solidFill>
                <a:latin typeface="Archivo Black"/>
                <a:ea typeface="Archivo Black"/>
                <a:cs typeface="Archivo Black"/>
                <a:sym typeface="Archivo Black"/>
              </a:rPr>
              <a:t>→</a:t>
            </a:r>
            <a:endParaRPr/>
          </a:p>
        </p:txBody>
      </p:sp>
      <p:sp>
        <p:nvSpPr>
          <p:cNvPr id="260" name="Google Shape;260;g1133ce90b32_0_14"/>
          <p:cNvSpPr txBox="1"/>
          <p:nvPr/>
        </p:nvSpPr>
        <p:spPr>
          <a:xfrm>
            <a:off x="-388550" y="3111450"/>
            <a:ext cx="3000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sz="1700">
                <a:solidFill>
                  <a:schemeClr val="lt1"/>
                </a:solidFill>
                <a:latin typeface="Archivo Black"/>
                <a:ea typeface="Archivo Black"/>
                <a:cs typeface="Archivo Black"/>
                <a:sym typeface="Archivo Black"/>
              </a:rPr>
              <a:t>Process:</a:t>
            </a:r>
            <a:endParaRPr sz="3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5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5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135f83a765_2_12"/>
          <p:cNvSpPr txBox="1"/>
          <p:nvPr>
            <p:ph type="title"/>
          </p:nvPr>
        </p:nvSpPr>
        <p:spPr>
          <a:xfrm>
            <a:off x="713225" y="539500"/>
            <a:ext cx="7717500" cy="55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de-DE"/>
              <a:t>How does our </a:t>
            </a:r>
            <a:r>
              <a:rPr lang="de-DE">
                <a:solidFill>
                  <a:schemeClr val="accent3"/>
                </a:solidFill>
              </a:rPr>
              <a:t>Dataset</a:t>
            </a:r>
            <a:r>
              <a:rPr lang="de-DE"/>
              <a:t> look like?</a:t>
            </a:r>
            <a:endParaRPr/>
          </a:p>
        </p:txBody>
      </p:sp>
      <p:sp>
        <p:nvSpPr>
          <p:cNvPr id="266" name="Google Shape;266;g1135f83a765_2_12"/>
          <p:cNvSpPr txBox="1"/>
          <p:nvPr/>
        </p:nvSpPr>
        <p:spPr>
          <a:xfrm>
            <a:off x="214800" y="2301100"/>
            <a:ext cx="8143200" cy="1754700"/>
          </a:xfrm>
          <a:prstGeom prst="rect">
            <a:avLst/>
          </a:prstGeom>
          <a:noFill/>
          <a:ln>
            <a:noFill/>
          </a:ln>
        </p:spPr>
        <p:txBody>
          <a:bodyPr anchorCtr="0" anchor="t" bIns="91425" lIns="91425" spcFirstLastPara="1" rIns="91425" wrap="square" tIns="91425">
            <a:spAutoFit/>
          </a:bodyPr>
          <a:lstStyle/>
          <a:p>
            <a:pPr indent="0" lvl="0" marL="1371600" rtl="0" algn="l">
              <a:spcBef>
                <a:spcPts val="0"/>
              </a:spcBef>
              <a:spcAft>
                <a:spcPts val="0"/>
              </a:spcAft>
              <a:buNone/>
            </a:pPr>
            <a:r>
              <a:rPr lang="de-DE" sz="1600">
                <a:solidFill>
                  <a:schemeClr val="accent3"/>
                </a:solidFill>
                <a:latin typeface="Anaheim"/>
                <a:ea typeface="Anaheim"/>
                <a:cs typeface="Anaheim"/>
                <a:sym typeface="Anaheim"/>
              </a:rPr>
              <a:t>25.000+ entries</a:t>
            </a:r>
            <a:r>
              <a:rPr lang="de-DE" sz="1600">
                <a:solidFill>
                  <a:schemeClr val="accent5"/>
                </a:solidFill>
                <a:latin typeface="Anaheim"/>
                <a:ea typeface="Anaheim"/>
                <a:cs typeface="Anaheim"/>
                <a:sym typeface="Anaheim"/>
              </a:rPr>
              <a:t> —&gt; each represents data of a </a:t>
            </a:r>
            <a:r>
              <a:rPr lang="de-DE" sz="1600">
                <a:solidFill>
                  <a:schemeClr val="accent3"/>
                </a:solidFill>
                <a:latin typeface="Anaheim"/>
                <a:ea typeface="Anaheim"/>
                <a:cs typeface="Anaheim"/>
                <a:sym typeface="Anaheim"/>
              </a:rPr>
              <a:t>single match</a:t>
            </a:r>
            <a:r>
              <a:rPr lang="de-DE" sz="1600">
                <a:solidFill>
                  <a:schemeClr val="accent5"/>
                </a:solidFill>
                <a:latin typeface="Anaheim"/>
                <a:ea typeface="Anaheim"/>
                <a:cs typeface="Anaheim"/>
                <a:sym typeface="Anaheim"/>
              </a:rPr>
              <a:t> ( / fixture ) </a:t>
            </a:r>
            <a:endParaRPr sz="1600">
              <a:solidFill>
                <a:schemeClr val="accent5"/>
              </a:solidFill>
              <a:latin typeface="Anaheim"/>
              <a:ea typeface="Anaheim"/>
              <a:cs typeface="Anaheim"/>
              <a:sym typeface="Anaheim"/>
            </a:endParaRPr>
          </a:p>
          <a:p>
            <a:pPr indent="0" lvl="0" marL="0" rtl="0" algn="l">
              <a:spcBef>
                <a:spcPts val="0"/>
              </a:spcBef>
              <a:spcAft>
                <a:spcPts val="0"/>
              </a:spcAft>
              <a:buNone/>
            </a:pPr>
            <a:r>
              <a:t/>
            </a:r>
            <a:endParaRPr b="1">
              <a:solidFill>
                <a:schemeClr val="accent5"/>
              </a:solidFill>
              <a:latin typeface="Anaheim"/>
              <a:ea typeface="Anaheim"/>
              <a:cs typeface="Anaheim"/>
              <a:sym typeface="Anaheim"/>
            </a:endParaRPr>
          </a:p>
          <a:p>
            <a:pPr indent="0" lvl="0" marL="0" rtl="0" algn="l">
              <a:spcBef>
                <a:spcPts val="0"/>
              </a:spcBef>
              <a:spcAft>
                <a:spcPts val="0"/>
              </a:spcAft>
              <a:buNone/>
            </a:pPr>
            <a:r>
              <a:t/>
            </a:r>
            <a:endParaRPr b="1">
              <a:solidFill>
                <a:schemeClr val="accent5"/>
              </a:solidFill>
              <a:latin typeface="Anaheim"/>
              <a:ea typeface="Anaheim"/>
              <a:cs typeface="Anaheim"/>
              <a:sym typeface="Anaheim"/>
            </a:endParaRPr>
          </a:p>
          <a:p>
            <a:pPr indent="0" lvl="0" marL="0" rtl="0" algn="l">
              <a:spcBef>
                <a:spcPts val="0"/>
              </a:spcBef>
              <a:spcAft>
                <a:spcPts val="0"/>
              </a:spcAft>
              <a:buNone/>
            </a:pPr>
            <a:r>
              <a:t/>
            </a:r>
            <a:endParaRPr b="1">
              <a:solidFill>
                <a:schemeClr val="accent5"/>
              </a:solidFill>
              <a:latin typeface="Anaheim"/>
              <a:ea typeface="Anaheim"/>
              <a:cs typeface="Anaheim"/>
              <a:sym typeface="Anaheim"/>
            </a:endParaRPr>
          </a:p>
          <a:p>
            <a:pPr indent="0" lvl="0" marL="0" rtl="0" algn="l">
              <a:spcBef>
                <a:spcPts val="0"/>
              </a:spcBef>
              <a:spcAft>
                <a:spcPts val="0"/>
              </a:spcAft>
              <a:buNone/>
            </a:pPr>
            <a:r>
              <a:t/>
            </a:r>
            <a:endParaRPr b="1">
              <a:solidFill>
                <a:schemeClr val="accent5"/>
              </a:solidFill>
              <a:latin typeface="Anaheim"/>
              <a:ea typeface="Anaheim"/>
              <a:cs typeface="Anaheim"/>
              <a:sym typeface="Anaheim"/>
            </a:endParaRPr>
          </a:p>
          <a:p>
            <a:pPr indent="457200" lvl="0" marL="1371600" rtl="0" algn="l">
              <a:spcBef>
                <a:spcPts val="0"/>
              </a:spcBef>
              <a:spcAft>
                <a:spcPts val="0"/>
              </a:spcAft>
              <a:buNone/>
            </a:pPr>
            <a:r>
              <a:t/>
            </a:r>
            <a:endParaRPr b="1">
              <a:solidFill>
                <a:schemeClr val="accent5"/>
              </a:solidFill>
              <a:latin typeface="Anaheim"/>
              <a:ea typeface="Anaheim"/>
              <a:cs typeface="Anaheim"/>
              <a:sym typeface="Anaheim"/>
            </a:endParaRPr>
          </a:p>
          <a:p>
            <a:pPr indent="457200" lvl="0" marL="1371600" rtl="0" algn="l">
              <a:spcBef>
                <a:spcPts val="0"/>
              </a:spcBef>
              <a:spcAft>
                <a:spcPts val="0"/>
              </a:spcAft>
              <a:buNone/>
            </a:pPr>
            <a:r>
              <a:rPr b="1" lang="de-DE">
                <a:solidFill>
                  <a:schemeClr val="accent5"/>
                </a:solidFill>
                <a:latin typeface="Anaheim"/>
                <a:ea typeface="Anaheim"/>
                <a:cs typeface="Anaheim"/>
                <a:sym typeface="Anaheim"/>
              </a:rPr>
              <a:t>e.g. </a:t>
            </a:r>
            <a:r>
              <a:rPr b="1" lang="de-DE" sz="1600">
                <a:solidFill>
                  <a:schemeClr val="accent3"/>
                </a:solidFill>
                <a:latin typeface="Anaheim"/>
                <a:ea typeface="Anaheim"/>
                <a:cs typeface="Anaheim"/>
                <a:sym typeface="Anaheim"/>
              </a:rPr>
              <a:t>first game</a:t>
            </a:r>
            <a:r>
              <a:rPr b="1" lang="de-DE">
                <a:solidFill>
                  <a:schemeClr val="accent5"/>
                </a:solidFill>
                <a:latin typeface="Anaheim"/>
                <a:ea typeface="Anaheim"/>
                <a:cs typeface="Anaheim"/>
                <a:sym typeface="Anaheim"/>
              </a:rPr>
              <a:t> in </a:t>
            </a:r>
            <a:r>
              <a:rPr b="1" lang="de-DE" sz="1600">
                <a:solidFill>
                  <a:schemeClr val="accent3"/>
                </a:solidFill>
                <a:latin typeface="Anaheim"/>
                <a:ea typeface="Anaheim"/>
                <a:cs typeface="Anaheim"/>
                <a:sym typeface="Anaheim"/>
              </a:rPr>
              <a:t>Bundesliga 1</a:t>
            </a:r>
            <a:r>
              <a:rPr b="1" lang="de-DE">
                <a:solidFill>
                  <a:schemeClr val="accent5"/>
                </a:solidFill>
                <a:latin typeface="Anaheim"/>
                <a:ea typeface="Anaheim"/>
                <a:cs typeface="Anaheim"/>
                <a:sym typeface="Anaheim"/>
              </a:rPr>
              <a:t> of </a:t>
            </a:r>
            <a:r>
              <a:rPr b="1" lang="de-DE" sz="1600">
                <a:solidFill>
                  <a:schemeClr val="accent3"/>
                </a:solidFill>
                <a:latin typeface="Anaheim"/>
                <a:ea typeface="Anaheim"/>
                <a:cs typeface="Anaheim"/>
                <a:sym typeface="Anaheim"/>
              </a:rPr>
              <a:t>Season 2010/2011</a:t>
            </a:r>
            <a:r>
              <a:rPr b="1" lang="de-DE">
                <a:solidFill>
                  <a:schemeClr val="accent5"/>
                </a:solidFill>
                <a:latin typeface="Anaheim"/>
                <a:ea typeface="Anaheim"/>
                <a:cs typeface="Anaheim"/>
                <a:sym typeface="Anaheim"/>
              </a:rPr>
              <a:t>:</a:t>
            </a:r>
            <a:endParaRPr b="1">
              <a:solidFill>
                <a:schemeClr val="accent5"/>
              </a:solidFill>
              <a:latin typeface="Anaheim"/>
              <a:ea typeface="Anaheim"/>
              <a:cs typeface="Anaheim"/>
              <a:sym typeface="Anaheim"/>
            </a:endParaRPr>
          </a:p>
        </p:txBody>
      </p:sp>
      <p:pic>
        <p:nvPicPr>
          <p:cNvPr id="267" name="Google Shape;267;g1135f83a765_2_12"/>
          <p:cNvPicPr preferRelativeResize="0"/>
          <p:nvPr/>
        </p:nvPicPr>
        <p:blipFill>
          <a:blip r:embed="rId3">
            <a:alphaModFix/>
          </a:blip>
          <a:stretch>
            <a:fillRect/>
          </a:stretch>
        </p:blipFill>
        <p:spPr>
          <a:xfrm>
            <a:off x="152375" y="4078150"/>
            <a:ext cx="8839200" cy="417950"/>
          </a:xfrm>
          <a:prstGeom prst="rect">
            <a:avLst/>
          </a:prstGeom>
          <a:noFill/>
          <a:ln>
            <a:noFill/>
          </a:ln>
        </p:spPr>
      </p:pic>
      <p:pic>
        <p:nvPicPr>
          <p:cNvPr id="268" name="Google Shape;268;g1135f83a765_2_12"/>
          <p:cNvPicPr preferRelativeResize="0"/>
          <p:nvPr/>
        </p:nvPicPr>
        <p:blipFill>
          <a:blip r:embed="rId4">
            <a:alphaModFix/>
          </a:blip>
          <a:stretch>
            <a:fillRect/>
          </a:stretch>
        </p:blipFill>
        <p:spPr>
          <a:xfrm>
            <a:off x="152400" y="1928438"/>
            <a:ext cx="8839204" cy="181273"/>
          </a:xfrm>
          <a:prstGeom prst="rect">
            <a:avLst/>
          </a:prstGeom>
          <a:noFill/>
          <a:ln>
            <a:noFill/>
          </a:ln>
        </p:spPr>
      </p:pic>
      <p:sp>
        <p:nvSpPr>
          <p:cNvPr id="269" name="Google Shape;269;g1135f83a765_2_12"/>
          <p:cNvSpPr txBox="1"/>
          <p:nvPr/>
        </p:nvSpPr>
        <p:spPr>
          <a:xfrm>
            <a:off x="-381950" y="1385375"/>
            <a:ext cx="27870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de-DE" sz="1800">
                <a:solidFill>
                  <a:schemeClr val="accent5"/>
                </a:solidFill>
                <a:latin typeface="Anaheim"/>
                <a:ea typeface="Anaheim"/>
                <a:cs typeface="Anaheim"/>
                <a:sym typeface="Anaheim"/>
              </a:rPr>
              <a:t>Column heads:</a:t>
            </a:r>
            <a:endParaRPr sz="1800">
              <a:solidFill>
                <a:schemeClr val="accent5"/>
              </a:solidFill>
              <a:latin typeface="Anaheim"/>
              <a:ea typeface="Anaheim"/>
              <a:cs typeface="Anaheim"/>
              <a:sym typeface="Anaheim"/>
            </a:endParaRPr>
          </a:p>
        </p:txBody>
      </p:sp>
      <p:cxnSp>
        <p:nvCxnSpPr>
          <p:cNvPr id="270" name="Google Shape;270;g1135f83a765_2_12"/>
          <p:cNvCxnSpPr/>
          <p:nvPr/>
        </p:nvCxnSpPr>
        <p:spPr>
          <a:xfrm>
            <a:off x="1456725" y="4135875"/>
            <a:ext cx="0" cy="2811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g1135f83a765_2_12"/>
          <p:cNvCxnSpPr/>
          <p:nvPr/>
        </p:nvCxnSpPr>
        <p:spPr>
          <a:xfrm>
            <a:off x="2405025" y="4135875"/>
            <a:ext cx="0" cy="2811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g1135f83a765_2_12"/>
          <p:cNvCxnSpPr/>
          <p:nvPr/>
        </p:nvCxnSpPr>
        <p:spPr>
          <a:xfrm>
            <a:off x="3542425" y="4146575"/>
            <a:ext cx="0" cy="28110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g1135f83a765_2_12"/>
          <p:cNvCxnSpPr/>
          <p:nvPr/>
        </p:nvCxnSpPr>
        <p:spPr>
          <a:xfrm>
            <a:off x="4690750" y="4146575"/>
            <a:ext cx="0" cy="28110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g1135f83a765_2_12"/>
          <p:cNvCxnSpPr/>
          <p:nvPr/>
        </p:nvCxnSpPr>
        <p:spPr>
          <a:xfrm>
            <a:off x="5956175" y="4135875"/>
            <a:ext cx="0" cy="2811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g1135f83a765_2_12"/>
          <p:cNvCxnSpPr/>
          <p:nvPr/>
        </p:nvCxnSpPr>
        <p:spPr>
          <a:xfrm>
            <a:off x="7268475" y="4146575"/>
            <a:ext cx="0" cy="2811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g1135f83a765_2_12"/>
          <p:cNvCxnSpPr/>
          <p:nvPr/>
        </p:nvCxnSpPr>
        <p:spPr>
          <a:xfrm>
            <a:off x="8112175" y="4146575"/>
            <a:ext cx="0" cy="281100"/>
          </a:xfrm>
          <a:prstGeom prst="straightConnector1">
            <a:avLst/>
          </a:prstGeom>
          <a:noFill/>
          <a:ln cap="flat" cmpd="sng" w="9525">
            <a:solidFill>
              <a:schemeClr val="dk2"/>
            </a:solidFill>
            <a:prstDash val="solid"/>
            <a:round/>
            <a:headEnd len="med" w="med" type="none"/>
            <a:tailEnd len="med" w="med" type="none"/>
          </a:ln>
        </p:spPr>
      </p:cxnSp>
      <p:sp>
        <p:nvSpPr>
          <p:cNvPr id="277" name="Google Shape;277;g1135f83a765_2_12"/>
          <p:cNvSpPr/>
          <p:nvPr/>
        </p:nvSpPr>
        <p:spPr>
          <a:xfrm rot="1701696">
            <a:off x="5535653" y="2786088"/>
            <a:ext cx="325239" cy="784724"/>
          </a:xfrm>
          <a:prstGeom prst="down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9"/>
          <p:cNvSpPr txBox="1"/>
          <p:nvPr>
            <p:ph type="title"/>
          </p:nvPr>
        </p:nvSpPr>
        <p:spPr>
          <a:xfrm>
            <a:off x="1780953" y="2589675"/>
            <a:ext cx="5592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Method</a:t>
            </a:r>
            <a:endParaRPr/>
          </a:p>
        </p:txBody>
      </p:sp>
      <p:sp>
        <p:nvSpPr>
          <p:cNvPr id="283" name="Google Shape;283;p9"/>
          <p:cNvSpPr txBox="1"/>
          <p:nvPr>
            <p:ph idx="1" type="subTitle"/>
          </p:nvPr>
        </p:nvSpPr>
        <p:spPr>
          <a:xfrm>
            <a:off x="2193504" y="3854700"/>
            <a:ext cx="4788900" cy="392700"/>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Clr>
                <a:schemeClr val="dk1"/>
              </a:buClr>
              <a:buSzPts val="2100"/>
              <a:buFont typeface="Arial"/>
              <a:buNone/>
            </a:pPr>
            <a:r>
              <a:rPr lang="de-DE"/>
              <a:t>Approaching Home Advantage</a:t>
            </a:r>
            <a:endParaRPr/>
          </a:p>
          <a:p>
            <a:pPr indent="0" lvl="0" marL="0" rtl="0" algn="ctr">
              <a:lnSpc>
                <a:spcPct val="100000"/>
              </a:lnSpc>
              <a:spcBef>
                <a:spcPts val="0"/>
              </a:spcBef>
              <a:spcAft>
                <a:spcPts val="0"/>
              </a:spcAft>
              <a:buSzPts val="2100"/>
              <a:buNone/>
            </a:pPr>
            <a:r>
              <a:t/>
            </a:r>
            <a:endParaRPr/>
          </a:p>
        </p:txBody>
      </p:sp>
      <p:sp>
        <p:nvSpPr>
          <p:cNvPr id="284" name="Google Shape;284;p9"/>
          <p:cNvSpPr txBox="1"/>
          <p:nvPr>
            <p:ph idx="2" type="title"/>
          </p:nvPr>
        </p:nvSpPr>
        <p:spPr>
          <a:xfrm>
            <a:off x="31070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de-DE"/>
              <a:t>03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xEl>
                                              <p:pRg end="0" st="0"/>
                                            </p:txEl>
                                          </p:spTgt>
                                        </p:tgtEl>
                                        <p:attrNameLst>
                                          <p:attrName>style.visibility</p:attrName>
                                        </p:attrNameLst>
                                      </p:cBhvr>
                                      <p:to>
                                        <p:strVal val="visible"/>
                                      </p:to>
                                    </p:set>
                                    <p:animEffect filter="fade" transition="in">
                                      <p:cBhvr>
                                        <p:cTn dur="500"/>
                                        <p:tgtEl>
                                          <p:spTgt spid="28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3">
                                            <p:txEl>
                                              <p:pRg end="1" st="1"/>
                                            </p:txEl>
                                          </p:spTgt>
                                        </p:tgtEl>
                                        <p:attrNameLst>
                                          <p:attrName>style.visibility</p:attrName>
                                        </p:attrNameLst>
                                      </p:cBhvr>
                                      <p:to>
                                        <p:strVal val="visible"/>
                                      </p:to>
                                    </p:set>
                                    <p:animEffect filter="fade" transition="in">
                                      <p:cBhvr>
                                        <p:cTn dur="500"/>
                                        <p:tgtEl>
                                          <p:spTgt spid="28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10510926a6_1_7"/>
          <p:cNvSpPr txBox="1"/>
          <p:nvPr>
            <p:ph type="title"/>
          </p:nvPr>
        </p:nvSpPr>
        <p:spPr>
          <a:xfrm>
            <a:off x="399275" y="401150"/>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lang="de-DE" sz="2200">
                <a:solidFill>
                  <a:schemeClr val="accent3"/>
                </a:solidFill>
              </a:rPr>
              <a:t>Metric</a:t>
            </a:r>
            <a:r>
              <a:rPr lang="de-DE" sz="2200"/>
              <a:t> - How do we calculate </a:t>
            </a:r>
            <a:r>
              <a:rPr lang="de-DE" sz="2200">
                <a:solidFill>
                  <a:schemeClr val="accent3"/>
                </a:solidFill>
              </a:rPr>
              <a:t>HA</a:t>
            </a:r>
            <a:r>
              <a:rPr lang="de-DE" sz="2200"/>
              <a:t>?</a:t>
            </a:r>
            <a:endParaRPr sz="2500"/>
          </a:p>
        </p:txBody>
      </p:sp>
      <p:graphicFrame>
        <p:nvGraphicFramePr>
          <p:cNvPr id="290" name="Google Shape;290;g110510926a6_1_7"/>
          <p:cNvGraphicFramePr/>
          <p:nvPr/>
        </p:nvGraphicFramePr>
        <p:xfrm>
          <a:off x="264100" y="1418538"/>
          <a:ext cx="3000000" cy="3000000"/>
        </p:xfrm>
        <a:graphic>
          <a:graphicData uri="http://schemas.openxmlformats.org/drawingml/2006/table">
            <a:tbl>
              <a:tblPr>
                <a:noFill/>
                <a:tableStyleId>{8473669C-43B4-4C70-BA2F-E467AE472513}</a:tableStyleId>
              </a:tblPr>
              <a:tblGrid>
                <a:gridCol w="1809750"/>
                <a:gridCol w="1854500"/>
                <a:gridCol w="955050"/>
              </a:tblGrid>
              <a:tr h="446625">
                <a:tc>
                  <a:txBody>
                    <a:bodyPr/>
                    <a:lstStyle/>
                    <a:p>
                      <a:pPr indent="0" lvl="0" marL="0" rtl="0" algn="l">
                        <a:spcBef>
                          <a:spcPts val="0"/>
                        </a:spcBef>
                        <a:spcAft>
                          <a:spcPts val="0"/>
                        </a:spcAft>
                        <a:buNone/>
                      </a:pPr>
                      <a:r>
                        <a:rPr lang="de-DE">
                          <a:solidFill>
                            <a:schemeClr val="accent3"/>
                          </a:solidFill>
                        </a:rPr>
                        <a:t>Host Team</a:t>
                      </a:r>
                      <a:endParaRPr>
                        <a:solidFill>
                          <a:schemeClr val="accent3"/>
                        </a:solidFill>
                      </a:endParaRPr>
                    </a:p>
                  </a:txBody>
                  <a:tcPr marT="91425" marB="91425" marR="91425" marL="91425"/>
                </a:tc>
                <a:tc>
                  <a:txBody>
                    <a:bodyPr/>
                    <a:lstStyle/>
                    <a:p>
                      <a:pPr indent="0" lvl="0" marL="0" rtl="0" algn="l">
                        <a:spcBef>
                          <a:spcPts val="0"/>
                        </a:spcBef>
                        <a:spcAft>
                          <a:spcPts val="0"/>
                        </a:spcAft>
                        <a:buNone/>
                      </a:pPr>
                      <a:r>
                        <a:rPr lang="de-DE">
                          <a:solidFill>
                            <a:schemeClr val="accent3"/>
                          </a:solidFill>
                        </a:rPr>
                        <a:t>Guest</a:t>
                      </a:r>
                      <a:r>
                        <a:rPr lang="de-DE">
                          <a:solidFill>
                            <a:schemeClr val="accent3"/>
                          </a:solidFill>
                        </a:rPr>
                        <a:t> Team</a:t>
                      </a:r>
                      <a:endParaRPr>
                        <a:solidFill>
                          <a:schemeClr val="accent3"/>
                        </a:solidFill>
                      </a:endParaRPr>
                    </a:p>
                  </a:txBody>
                  <a:tcPr marT="91425" marB="91425" marR="91425" marL="91425"/>
                </a:tc>
                <a:tc>
                  <a:txBody>
                    <a:bodyPr/>
                    <a:lstStyle/>
                    <a:p>
                      <a:pPr indent="0" lvl="0" marL="0" rtl="0" algn="l">
                        <a:spcBef>
                          <a:spcPts val="0"/>
                        </a:spcBef>
                        <a:spcAft>
                          <a:spcPts val="0"/>
                        </a:spcAft>
                        <a:buNone/>
                      </a:pPr>
                      <a:r>
                        <a:rPr lang="de-DE">
                          <a:solidFill>
                            <a:schemeClr val="accent3"/>
                          </a:solidFill>
                        </a:rPr>
                        <a:t>Score</a:t>
                      </a:r>
                      <a:endParaRPr>
                        <a:solidFill>
                          <a:schemeClr val="accent3"/>
                        </a:solidFill>
                      </a:endParaRPr>
                    </a:p>
                  </a:txBody>
                  <a:tcPr marT="91425" marB="91425" marR="91425" marL="91425"/>
                </a:tc>
              </a:tr>
              <a:tr h="381000">
                <a:tc>
                  <a:txBody>
                    <a:bodyPr/>
                    <a:lstStyle/>
                    <a:p>
                      <a:pPr indent="0" lvl="0" marL="0" rtl="0" algn="l">
                        <a:spcBef>
                          <a:spcPts val="0"/>
                        </a:spcBef>
                        <a:spcAft>
                          <a:spcPts val="0"/>
                        </a:spcAft>
                        <a:buNone/>
                      </a:pPr>
                      <a:r>
                        <a:rPr lang="de-DE">
                          <a:solidFill>
                            <a:schemeClr val="lt1"/>
                          </a:solidFill>
                        </a:rPr>
                        <a:t>Hertha BSC</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de-DE">
                          <a:solidFill>
                            <a:schemeClr val="lt1"/>
                          </a:solidFill>
                        </a:rPr>
                        <a:t>FC Bayern Munich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de-DE">
                          <a:solidFill>
                            <a:schemeClr val="lt1"/>
                          </a:solidFill>
                        </a:rPr>
                        <a:t>2 : 0</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de-DE">
                          <a:solidFill>
                            <a:schemeClr val="lt1"/>
                          </a:solidFill>
                        </a:rPr>
                        <a:t> </a:t>
                      </a:r>
                      <a:r>
                        <a:rPr lang="de-DE" sz="1600">
                          <a:solidFill>
                            <a:schemeClr val="accent3"/>
                          </a:solidFill>
                          <a:latin typeface="Archivo Black"/>
                          <a:ea typeface="Archivo Black"/>
                          <a:cs typeface="Archivo Black"/>
                          <a:sym typeface="Archivo Black"/>
                        </a:rPr>
                        <a:t>Home Win     </a:t>
                      </a:r>
                      <a:r>
                        <a:rPr lang="de-DE">
                          <a:solidFill>
                            <a:schemeClr val="lt1"/>
                          </a:solidFill>
                        </a:rPr>
                        <a:t>=</a:t>
                      </a:r>
                      <a:endParaRPr>
                        <a:solidFill>
                          <a:schemeClr val="lt1"/>
                        </a:solidFill>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rPr lang="de-DE" sz="1600">
                          <a:solidFill>
                            <a:schemeClr val="lt1"/>
                          </a:solidFill>
                          <a:latin typeface="Archivo Black"/>
                          <a:ea typeface="Archivo Black"/>
                          <a:cs typeface="Archivo Black"/>
                          <a:sym typeface="Archivo Black"/>
                        </a:rPr>
                        <a:t> </a:t>
                      </a:r>
                      <a:r>
                        <a:rPr lang="de-DE" sz="1600">
                          <a:solidFill>
                            <a:schemeClr val="lt1"/>
                          </a:solidFill>
                          <a:latin typeface="Archivo Black"/>
                          <a:ea typeface="Archivo Black"/>
                          <a:cs typeface="Archivo Black"/>
                          <a:sym typeface="Archivo Black"/>
                        </a:rPr>
                        <a:t>Away Loss</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tcPr>
                </a:tc>
              </a:tr>
              <a:tr h="381000">
                <a:tc>
                  <a:txBody>
                    <a:bodyPr/>
                    <a:lstStyle/>
                    <a:p>
                      <a:pPr indent="0" lvl="0" marL="0" rtl="0" algn="l">
                        <a:spcBef>
                          <a:spcPts val="0"/>
                        </a:spcBef>
                        <a:spcAft>
                          <a:spcPts val="0"/>
                        </a:spcAft>
                        <a:buNone/>
                      </a:pPr>
                      <a:r>
                        <a:rPr lang="de-DE">
                          <a:solidFill>
                            <a:schemeClr val="lt1"/>
                          </a:solidFill>
                        </a:rPr>
                        <a:t>FC Bayern Munich</a:t>
                      </a:r>
                      <a:endParaRPr/>
                    </a:p>
                  </a:txBody>
                  <a:tcPr marT="91425" marB="91425" marR="91425" marL="91425"/>
                </a:tc>
                <a:tc>
                  <a:txBody>
                    <a:bodyPr/>
                    <a:lstStyle/>
                    <a:p>
                      <a:pPr indent="0" lvl="0" marL="0" rtl="0" algn="l">
                        <a:spcBef>
                          <a:spcPts val="0"/>
                        </a:spcBef>
                        <a:spcAft>
                          <a:spcPts val="0"/>
                        </a:spcAft>
                        <a:buNone/>
                      </a:pPr>
                      <a:r>
                        <a:rPr lang="de-DE">
                          <a:solidFill>
                            <a:schemeClr val="lt1"/>
                          </a:solidFill>
                        </a:rPr>
                        <a:t>Hertha BSC</a:t>
                      </a:r>
                      <a:endParaRPr/>
                    </a:p>
                  </a:txBody>
                  <a:tcPr marT="91425" marB="91425" marR="91425" marL="91425"/>
                </a:tc>
                <a:tc>
                  <a:txBody>
                    <a:bodyPr/>
                    <a:lstStyle/>
                    <a:p>
                      <a:pPr indent="0" lvl="0" marL="0" rtl="0" algn="l">
                        <a:spcBef>
                          <a:spcPts val="0"/>
                        </a:spcBef>
                        <a:spcAft>
                          <a:spcPts val="0"/>
                        </a:spcAft>
                        <a:buNone/>
                      </a:pPr>
                      <a:r>
                        <a:rPr lang="de-DE">
                          <a:solidFill>
                            <a:schemeClr val="lt1"/>
                          </a:solidFill>
                        </a:rPr>
                        <a:t>1 : 2</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de-DE" sz="1600">
                          <a:solidFill>
                            <a:schemeClr val="lt1"/>
                          </a:solidFill>
                          <a:latin typeface="Archivo Black"/>
                          <a:ea typeface="Archivo Black"/>
                          <a:cs typeface="Archivo Black"/>
                          <a:sym typeface="Archivo Black"/>
                        </a:rPr>
                        <a:t>Home Loss    </a:t>
                      </a:r>
                      <a:r>
                        <a:rPr lang="de-DE">
                          <a:solidFill>
                            <a:schemeClr val="lt1"/>
                          </a:solidFill>
                        </a:rPr>
                        <a:t>=</a:t>
                      </a:r>
                      <a:endParaRPr>
                        <a:solidFill>
                          <a:schemeClr val="lt1"/>
                        </a:solidFill>
                      </a:endParaRPr>
                    </a:p>
                  </a:txBody>
                  <a:tcPr marT="91425" marB="91425" marR="91425" marL="91425">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rPr lang="de-DE">
                          <a:solidFill>
                            <a:schemeClr val="lt1"/>
                          </a:solidFill>
                        </a:rPr>
                        <a:t> </a:t>
                      </a:r>
                      <a:r>
                        <a:rPr lang="de-DE">
                          <a:solidFill>
                            <a:schemeClr val="lt1"/>
                          </a:solidFill>
                        </a:rPr>
                        <a:t> </a:t>
                      </a:r>
                      <a:r>
                        <a:rPr lang="de-DE" sz="1600">
                          <a:solidFill>
                            <a:schemeClr val="accent3"/>
                          </a:solidFill>
                          <a:latin typeface="Archivo Black"/>
                          <a:ea typeface="Archivo Black"/>
                          <a:cs typeface="Archivo Black"/>
                          <a:sym typeface="Archivo Black"/>
                        </a:rPr>
                        <a:t>Away Win</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t/>
                      </a:r>
                      <a:endParaRPr>
                        <a:solidFill>
                          <a:schemeClr val="lt1"/>
                        </a:solidFill>
                      </a:endParaRPr>
                    </a:p>
                  </a:txBody>
                  <a:tcPr marT="91425" marB="91425" marR="91425" marL="91425">
                    <a:lnL cap="flat" cmpd="sng" w="9525">
                      <a:solidFill>
                        <a:schemeClr val="dk1"/>
                      </a:solidFill>
                      <a:prstDash val="solid"/>
                      <a:round/>
                      <a:headEnd len="sm" w="sm" type="none"/>
                      <a:tailEnd len="sm" w="sm" type="none"/>
                    </a:lnL>
                  </a:tcPr>
                </a:tc>
              </a:tr>
            </a:tbl>
          </a:graphicData>
        </a:graphic>
      </p:graphicFrame>
      <p:sp>
        <p:nvSpPr>
          <p:cNvPr id="291" name="Google Shape;291;g110510926a6_1_7"/>
          <p:cNvSpPr txBox="1"/>
          <p:nvPr/>
        </p:nvSpPr>
        <p:spPr>
          <a:xfrm>
            <a:off x="372888" y="3724950"/>
            <a:ext cx="4510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de-DE" sz="1600">
                <a:solidFill>
                  <a:schemeClr val="accent3"/>
                </a:solidFill>
                <a:latin typeface="Archivo Black"/>
                <a:ea typeface="Archivo Black"/>
                <a:cs typeface="Archivo Black"/>
                <a:sym typeface="Archivo Black"/>
              </a:rPr>
              <a:t>Draws</a:t>
            </a:r>
            <a:r>
              <a:rPr lang="de-DE" sz="1600">
                <a:solidFill>
                  <a:schemeClr val="lt1"/>
                </a:solidFill>
                <a:latin typeface="Archivo Black"/>
                <a:ea typeface="Archivo Black"/>
                <a:cs typeface="Archivo Black"/>
                <a:sym typeface="Archivo Black"/>
              </a:rPr>
              <a:t> = Home Draws = Away Draws </a:t>
            </a:r>
            <a:endParaRPr sz="1600">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1700"/>
              <a:buFont typeface="Arial"/>
              <a:buNone/>
            </a:pPr>
            <a:r>
              <a:rPr i="0" lang="de-DE" sz="1600" u="none" cap="none" strike="noStrike">
                <a:solidFill>
                  <a:schemeClr val="lt1"/>
                </a:solidFill>
                <a:latin typeface="Archivo Black"/>
                <a:ea typeface="Archivo Black"/>
                <a:cs typeface="Archivo Black"/>
                <a:sym typeface="Archivo Black"/>
              </a:rPr>
              <a:t>	</a:t>
            </a:r>
            <a:endParaRPr i="0" sz="1600" u="none" cap="none" strike="noStrike">
              <a:solidFill>
                <a:schemeClr val="lt1"/>
              </a:solidFill>
              <a:latin typeface="Archivo Black"/>
              <a:ea typeface="Archivo Black"/>
              <a:cs typeface="Archivo Black"/>
              <a:sym typeface="Archivo Black"/>
            </a:endParaRPr>
          </a:p>
        </p:txBody>
      </p:sp>
      <p:sp>
        <p:nvSpPr>
          <p:cNvPr id="292" name="Google Shape;292;g110510926a6_1_7"/>
          <p:cNvSpPr txBox="1"/>
          <p:nvPr/>
        </p:nvSpPr>
        <p:spPr>
          <a:xfrm>
            <a:off x="-1279300" y="18651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lt1"/>
              </a:solidFill>
              <a:latin typeface="Archivo Black"/>
              <a:ea typeface="Archivo Black"/>
              <a:cs typeface="Archivo Black"/>
              <a:sym typeface="Archivo Black"/>
            </a:endParaRPr>
          </a:p>
        </p:txBody>
      </p:sp>
      <p:sp>
        <p:nvSpPr>
          <p:cNvPr id="293" name="Google Shape;293;g110510926a6_1_7"/>
          <p:cNvSpPr txBox="1"/>
          <p:nvPr/>
        </p:nvSpPr>
        <p:spPr>
          <a:xfrm>
            <a:off x="5101550" y="1418550"/>
            <a:ext cx="5247900" cy="2306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700"/>
              <a:buFont typeface="Arial"/>
              <a:buNone/>
            </a:pPr>
            <a:r>
              <a:t/>
            </a:r>
            <a:endParaRPr i="0" sz="1900" u="none" cap="none" strike="noStrike">
              <a:solidFill>
                <a:schemeClr val="accent3"/>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1700"/>
              <a:buFont typeface="Arial"/>
              <a:buNone/>
            </a:pPr>
            <a:r>
              <a:t/>
            </a:r>
            <a:endParaRPr sz="1900">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1700"/>
              <a:buFont typeface="Arial"/>
              <a:buNone/>
            </a:pPr>
            <a:r>
              <a:rPr lang="de-DE" sz="2100">
                <a:solidFill>
                  <a:schemeClr val="lt1"/>
                </a:solidFill>
                <a:latin typeface="Archivo Black"/>
                <a:ea typeface="Archivo Black"/>
                <a:cs typeface="Archivo Black"/>
                <a:sym typeface="Archivo Black"/>
              </a:rPr>
              <a:t>                      </a:t>
            </a:r>
            <a:r>
              <a:rPr lang="de-DE">
                <a:solidFill>
                  <a:schemeClr val="lt1"/>
                </a:solidFill>
                <a:latin typeface="Archivo Black"/>
                <a:ea typeface="Archivo Black"/>
                <a:cs typeface="Archivo Black"/>
                <a:sym typeface="Archivo Black"/>
              </a:rPr>
              <a:t># home wins</a:t>
            </a:r>
            <a:endParaRPr i="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1700"/>
              <a:buFont typeface="Arial"/>
              <a:buNone/>
            </a:pPr>
            <a:r>
              <a:rPr lang="de-DE">
                <a:solidFill>
                  <a:schemeClr val="accent3"/>
                </a:solidFill>
                <a:latin typeface="Archivo Black"/>
                <a:ea typeface="Archivo Black"/>
                <a:cs typeface="Archivo Black"/>
                <a:sym typeface="Archivo Black"/>
              </a:rPr>
              <a:t>home </a:t>
            </a:r>
            <a:r>
              <a:rPr i="0" lang="de-DE" u="none" cap="none" strike="noStrike">
                <a:solidFill>
                  <a:schemeClr val="accent3"/>
                </a:solidFill>
                <a:latin typeface="Archivo Black"/>
                <a:ea typeface="Archivo Black"/>
                <a:cs typeface="Archivo Black"/>
                <a:sym typeface="Archivo Black"/>
              </a:rPr>
              <a:t>win rate</a:t>
            </a:r>
            <a:r>
              <a:rPr lang="de-DE">
                <a:solidFill>
                  <a:schemeClr val="lt1"/>
                </a:solidFill>
                <a:latin typeface="Archivo Black"/>
                <a:ea typeface="Archivo Black"/>
                <a:cs typeface="Archivo Black"/>
                <a:sym typeface="Archivo Black"/>
              </a:rPr>
              <a:t>  </a:t>
            </a:r>
            <a:r>
              <a:rPr i="0" lang="de-DE" u="none" cap="none" strike="noStrike">
                <a:solidFill>
                  <a:schemeClr val="lt1"/>
                </a:solidFill>
                <a:latin typeface="Archivo Black"/>
                <a:ea typeface="Archivo Black"/>
                <a:cs typeface="Archivo Black"/>
                <a:sym typeface="Archivo Black"/>
              </a:rPr>
              <a:t>=                    </a:t>
            </a:r>
            <a:endParaRPr>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1700"/>
              <a:buFont typeface="Arial"/>
              <a:buNone/>
            </a:pPr>
            <a:r>
              <a:rPr lang="de-DE">
                <a:solidFill>
                  <a:schemeClr val="lt1"/>
                </a:solidFill>
                <a:latin typeface="Archivo Black"/>
                <a:ea typeface="Archivo Black"/>
                <a:cs typeface="Archivo Black"/>
                <a:sym typeface="Archivo Black"/>
              </a:rPr>
              <a:t>                                 </a:t>
            </a:r>
            <a:r>
              <a:rPr lang="de-DE">
                <a:solidFill>
                  <a:srgbClr val="C3A992"/>
                </a:solidFill>
                <a:latin typeface="Archivo Black"/>
                <a:ea typeface="Archivo Black"/>
                <a:cs typeface="Archivo Black"/>
                <a:sym typeface="Archivo Black"/>
              </a:rPr>
              <a:t> </a:t>
            </a:r>
            <a:r>
              <a:rPr lang="de-DE">
                <a:solidFill>
                  <a:srgbClr val="00B0F0"/>
                </a:solidFill>
                <a:latin typeface="Archivo Black"/>
                <a:ea typeface="Archivo Black"/>
                <a:cs typeface="Archivo Black"/>
                <a:sym typeface="Archivo Black"/>
              </a:rPr>
              <a:t># all </a:t>
            </a:r>
            <a:r>
              <a:rPr i="0" lang="de-DE" u="none" cap="none" strike="noStrike">
                <a:solidFill>
                  <a:srgbClr val="00B0F0"/>
                </a:solidFill>
                <a:latin typeface="Archivo Black"/>
                <a:ea typeface="Archivo Black"/>
                <a:cs typeface="Archivo Black"/>
                <a:sym typeface="Archivo Black"/>
              </a:rPr>
              <a:t>games  </a:t>
            </a:r>
            <a:endParaRPr i="0" u="none" cap="none" strike="noStrike">
              <a:solidFill>
                <a:srgbClr val="00B0F0"/>
              </a:solidFill>
              <a:latin typeface="Archivo Black"/>
              <a:ea typeface="Archivo Black"/>
              <a:cs typeface="Archivo Black"/>
              <a:sym typeface="Archivo Black"/>
            </a:endParaRPr>
          </a:p>
          <a:p>
            <a:pPr indent="0" lvl="0" marL="0" marR="0" rtl="0" algn="l">
              <a:lnSpc>
                <a:spcPct val="100000"/>
              </a:lnSpc>
              <a:spcBef>
                <a:spcPts val="0"/>
              </a:spcBef>
              <a:spcAft>
                <a:spcPts val="0"/>
              </a:spcAft>
              <a:buNone/>
            </a:pPr>
            <a:r>
              <a:t/>
            </a:r>
            <a:endParaRPr sz="1200">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None/>
            </a:pPr>
            <a:r>
              <a:t/>
            </a:r>
            <a:endParaRPr sz="1200">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None/>
            </a:pPr>
            <a:r>
              <a:t/>
            </a:r>
            <a:endParaRPr sz="1200">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None/>
            </a:pPr>
            <a:r>
              <a:rPr lang="de-DE" sz="1200">
                <a:solidFill>
                  <a:srgbClr val="00B0F0"/>
                </a:solidFill>
                <a:latin typeface="Archivo Black"/>
                <a:ea typeface="Archivo Black"/>
                <a:cs typeface="Archivo Black"/>
                <a:sym typeface="Archivo Black"/>
              </a:rPr>
              <a:t>all games</a:t>
            </a:r>
            <a:r>
              <a:rPr lang="de-DE" sz="1200">
                <a:solidFill>
                  <a:schemeClr val="lt1"/>
                </a:solidFill>
                <a:latin typeface="Archivo Black"/>
                <a:ea typeface="Archivo Black"/>
                <a:cs typeface="Archivo Black"/>
                <a:sym typeface="Archivo Black"/>
              </a:rPr>
              <a:t> = home wins + away wins + draws</a:t>
            </a:r>
            <a:endParaRPr i="0" sz="1200" u="none" cap="none" strike="noStrike">
              <a:solidFill>
                <a:schemeClr val="lt1"/>
              </a:solidFill>
              <a:latin typeface="Archivo Black"/>
              <a:ea typeface="Archivo Black"/>
              <a:cs typeface="Archivo Black"/>
              <a:sym typeface="Archivo Black"/>
            </a:endParaRPr>
          </a:p>
        </p:txBody>
      </p:sp>
      <p:cxnSp>
        <p:nvCxnSpPr>
          <p:cNvPr id="294" name="Google Shape;294;g110510926a6_1_7"/>
          <p:cNvCxnSpPr/>
          <p:nvPr/>
        </p:nvCxnSpPr>
        <p:spPr>
          <a:xfrm flipH="1" rot="10800000">
            <a:off x="7002709" y="2568608"/>
            <a:ext cx="1634700" cy="63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1"/>
          <p:cNvSpPr txBox="1"/>
          <p:nvPr>
            <p:ph type="title"/>
          </p:nvPr>
        </p:nvSpPr>
        <p:spPr>
          <a:xfrm>
            <a:off x="1307805" y="2589675"/>
            <a:ext cx="6794204"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Results</a:t>
            </a:r>
            <a:endParaRPr/>
          </a:p>
        </p:txBody>
      </p:sp>
      <p:sp>
        <p:nvSpPr>
          <p:cNvPr id="300" name="Google Shape;300;p11"/>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2100"/>
              <a:buFont typeface="Arial"/>
              <a:buNone/>
            </a:pPr>
            <a:r>
              <a:rPr lang="de-DE"/>
              <a:t>Drumroll please!</a:t>
            </a:r>
            <a:endParaRPr/>
          </a:p>
          <a:p>
            <a:pPr indent="0" lvl="0" marL="0" rtl="0" algn="ctr">
              <a:lnSpc>
                <a:spcPct val="100000"/>
              </a:lnSpc>
              <a:spcBef>
                <a:spcPts val="0"/>
              </a:spcBef>
              <a:spcAft>
                <a:spcPts val="0"/>
              </a:spcAft>
              <a:buSzPts val="2100"/>
              <a:buNone/>
            </a:pPr>
            <a:r>
              <a:t/>
            </a:r>
            <a:endParaRPr/>
          </a:p>
        </p:txBody>
      </p:sp>
      <p:sp>
        <p:nvSpPr>
          <p:cNvPr id="301" name="Google Shape;301;p11"/>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de-DE"/>
              <a:t>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animEffect filter="fade" transition="in">
                                      <p:cBhvr>
                                        <p:cTn dur="500"/>
                                        <p:tgtEl>
                                          <p:spTgt spid="30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animEffect filter="fade" transition="in">
                                      <p:cBhvr>
                                        <p:cTn dur="500"/>
                                        <p:tgtEl>
                                          <p:spTgt spid="30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5" name="Shape 305"/>
        <p:cNvGrpSpPr/>
        <p:nvPr/>
      </p:nvGrpSpPr>
      <p:grpSpPr>
        <a:xfrm>
          <a:off x="0" y="0"/>
          <a:ext cx="0" cy="0"/>
          <a:chOff x="0" y="0"/>
          <a:chExt cx="0" cy="0"/>
        </a:xfrm>
      </p:grpSpPr>
      <p:sp>
        <p:nvSpPr>
          <p:cNvPr id="306" name="Google Shape;306;g1133ce90b32_0_64"/>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Data Questions</a:t>
            </a:r>
            <a:endParaRPr/>
          </a:p>
        </p:txBody>
      </p:sp>
      <p:sp>
        <p:nvSpPr>
          <p:cNvPr id="307" name="Google Shape;307;g1133ce90b32_0_64"/>
          <p:cNvSpPr txBox="1"/>
          <p:nvPr/>
        </p:nvSpPr>
        <p:spPr>
          <a:xfrm>
            <a:off x="713250" y="1417775"/>
            <a:ext cx="6685800" cy="27390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115000"/>
              </a:lnSpc>
              <a:spcBef>
                <a:spcPts val="0"/>
              </a:spcBef>
              <a:spcAft>
                <a:spcPts val="0"/>
              </a:spcAft>
              <a:buClr>
                <a:schemeClr val="accent3"/>
              </a:buClr>
              <a:buSzPts val="1900"/>
              <a:buFont typeface="Archivo Black"/>
              <a:buAutoNum type="arabicPeriod"/>
            </a:pPr>
            <a:r>
              <a:rPr i="0" lang="de-DE" sz="1900" u="none" cap="none" strike="noStrike">
                <a:solidFill>
                  <a:schemeClr val="lt1"/>
                </a:solidFill>
                <a:latin typeface="Archivo Black"/>
                <a:ea typeface="Archivo Black"/>
                <a:cs typeface="Archivo Black"/>
                <a:sym typeface="Archivo Black"/>
              </a:rPr>
              <a:t>How many </a:t>
            </a:r>
            <a:r>
              <a:rPr i="0" lang="de-DE" sz="1900" u="none" cap="none" strike="noStrike">
                <a:solidFill>
                  <a:schemeClr val="accent3"/>
                </a:solidFill>
                <a:latin typeface="Archivo Black"/>
                <a:ea typeface="Archivo Black"/>
                <a:cs typeface="Archivo Black"/>
                <a:sym typeface="Archivo Black"/>
              </a:rPr>
              <a:t>home games</a:t>
            </a:r>
            <a:r>
              <a:rPr i="0" lang="de-DE" sz="1900" u="none" cap="none" strike="noStrike">
                <a:solidFill>
                  <a:schemeClr val="lt1"/>
                </a:solidFill>
                <a:latin typeface="Archivo Black"/>
                <a:ea typeface="Archivo Black"/>
                <a:cs typeface="Archivo Black"/>
                <a:sym typeface="Archivo Black"/>
              </a:rPr>
              <a:t> are </a:t>
            </a:r>
            <a:r>
              <a:rPr i="0" lang="de-DE" sz="1900" u="none" cap="none" strike="noStrike">
                <a:solidFill>
                  <a:schemeClr val="accent3"/>
                </a:solidFill>
                <a:latin typeface="Archivo Black"/>
                <a:ea typeface="Archivo Black"/>
                <a:cs typeface="Archivo Black"/>
                <a:sym typeface="Archivo Black"/>
              </a:rPr>
              <a:t>won</a:t>
            </a:r>
            <a:r>
              <a:rPr i="0" lang="de-DE" sz="1900" u="none" cap="none" strike="noStrike">
                <a:solidFill>
                  <a:schemeClr val="lt1"/>
                </a:solidFill>
                <a:latin typeface="Archivo Black"/>
                <a:ea typeface="Archivo Black"/>
                <a:cs typeface="Archivo Black"/>
                <a:sym typeface="Archivo Black"/>
              </a:rPr>
              <a:t> on average?</a:t>
            </a:r>
            <a:endParaRPr sz="1900">
              <a:solidFill>
                <a:schemeClr val="lt1"/>
              </a:solidFill>
              <a:latin typeface="Archivo Black"/>
              <a:ea typeface="Archivo Black"/>
              <a:cs typeface="Archivo Black"/>
              <a:sym typeface="Archivo Black"/>
            </a:endParaRPr>
          </a:p>
          <a:p>
            <a:pPr indent="0" lvl="0" marL="0" marR="0" rtl="0" algn="l">
              <a:lnSpc>
                <a:spcPct val="115000"/>
              </a:lnSpc>
              <a:spcBef>
                <a:spcPts val="0"/>
              </a:spcBef>
              <a:spcAft>
                <a:spcPts val="0"/>
              </a:spcAft>
              <a:buNone/>
            </a:pPr>
            <a:r>
              <a:t/>
            </a:r>
            <a:endParaRPr sz="1900">
              <a:solidFill>
                <a:schemeClr val="accent3"/>
              </a:solidFill>
              <a:latin typeface="Archivo Black"/>
              <a:ea typeface="Archivo Black"/>
              <a:cs typeface="Archivo Black"/>
              <a:sym typeface="Archivo Black"/>
            </a:endParaRPr>
          </a:p>
          <a:p>
            <a:pPr indent="457200" lvl="0" marL="0" marR="0" rtl="0" algn="l">
              <a:lnSpc>
                <a:spcPct val="115000"/>
              </a:lnSpc>
              <a:spcBef>
                <a:spcPts val="0"/>
              </a:spcBef>
              <a:spcAft>
                <a:spcPts val="0"/>
              </a:spcAft>
              <a:buNone/>
            </a:pPr>
            <a:r>
              <a:rPr lang="de-DE" sz="1900">
                <a:solidFill>
                  <a:schemeClr val="accent3"/>
                </a:solidFill>
                <a:latin typeface="Archivo Black"/>
                <a:ea typeface="Archivo Black"/>
                <a:cs typeface="Archivo Black"/>
                <a:sym typeface="Archivo Black"/>
              </a:rPr>
              <a:t>	→	</a:t>
            </a:r>
            <a:r>
              <a:rPr lang="de-DE" sz="1900">
                <a:solidFill>
                  <a:schemeClr val="lt1"/>
                </a:solidFill>
                <a:latin typeface="Archivo Black"/>
                <a:ea typeface="Archivo Black"/>
                <a:cs typeface="Archivo Black"/>
                <a:sym typeface="Archivo Black"/>
              </a:rPr>
              <a:t>single league</a:t>
            </a:r>
            <a:endParaRPr sz="1900">
              <a:solidFill>
                <a:schemeClr val="lt1"/>
              </a:solidFill>
              <a:latin typeface="Archivo Black"/>
              <a:ea typeface="Archivo Black"/>
              <a:cs typeface="Archivo Black"/>
              <a:sym typeface="Archivo Black"/>
            </a:endParaRPr>
          </a:p>
          <a:p>
            <a:pPr indent="457200" lvl="0" marL="0" marR="0" rtl="0" algn="l">
              <a:lnSpc>
                <a:spcPct val="115000"/>
              </a:lnSpc>
              <a:spcBef>
                <a:spcPts val="0"/>
              </a:spcBef>
              <a:spcAft>
                <a:spcPts val="0"/>
              </a:spcAft>
              <a:buNone/>
            </a:pPr>
            <a:r>
              <a:rPr lang="de-DE" sz="1900">
                <a:solidFill>
                  <a:schemeClr val="accent3"/>
                </a:solidFill>
                <a:latin typeface="Archivo Black"/>
                <a:ea typeface="Archivo Black"/>
                <a:cs typeface="Archivo Black"/>
                <a:sym typeface="Archivo Black"/>
              </a:rPr>
              <a:t>	→	</a:t>
            </a:r>
            <a:r>
              <a:rPr lang="de-DE" sz="1900">
                <a:solidFill>
                  <a:schemeClr val="lt1"/>
                </a:solidFill>
                <a:latin typeface="Archivo Black"/>
                <a:ea typeface="Archivo Black"/>
                <a:cs typeface="Archivo Black"/>
                <a:sym typeface="Archivo Black"/>
              </a:rPr>
              <a:t>all leagues</a:t>
            </a:r>
            <a:endParaRPr sz="1900">
              <a:solidFill>
                <a:schemeClr val="lt1"/>
              </a:solidFill>
              <a:latin typeface="Archivo Black"/>
              <a:ea typeface="Archivo Black"/>
              <a:cs typeface="Archivo Black"/>
              <a:sym typeface="Archivo Black"/>
            </a:endParaRPr>
          </a:p>
          <a:p>
            <a:pPr indent="0" lvl="0" marL="0" marR="0" rtl="0" algn="l">
              <a:lnSpc>
                <a:spcPct val="115000"/>
              </a:lnSpc>
              <a:spcBef>
                <a:spcPts val="0"/>
              </a:spcBef>
              <a:spcAft>
                <a:spcPts val="0"/>
              </a:spcAft>
              <a:buNone/>
            </a:pPr>
            <a:r>
              <a:t/>
            </a:r>
            <a:endParaRPr sz="1900">
              <a:solidFill>
                <a:schemeClr val="accent3"/>
              </a:solidFill>
              <a:latin typeface="Archivo Black"/>
              <a:ea typeface="Archivo Black"/>
              <a:cs typeface="Archivo Black"/>
              <a:sym typeface="Archivo Black"/>
            </a:endParaRPr>
          </a:p>
          <a:p>
            <a:pPr indent="-349250" lvl="0" marL="457200" marR="0" rtl="0" algn="l">
              <a:lnSpc>
                <a:spcPct val="115000"/>
              </a:lnSpc>
              <a:spcBef>
                <a:spcPts val="0"/>
              </a:spcBef>
              <a:spcAft>
                <a:spcPts val="0"/>
              </a:spcAft>
              <a:buClr>
                <a:schemeClr val="accent3"/>
              </a:buClr>
              <a:buSzPts val="1900"/>
              <a:buFont typeface="Archivo Black"/>
              <a:buAutoNum type="arabicPeriod"/>
            </a:pPr>
            <a:r>
              <a:rPr i="0" lang="de-DE" sz="1900" u="none" cap="none" strike="noStrike">
                <a:solidFill>
                  <a:schemeClr val="lt1"/>
                </a:solidFill>
                <a:latin typeface="Archivo Black"/>
                <a:ea typeface="Archivo Black"/>
                <a:cs typeface="Archivo Black"/>
                <a:sym typeface="Archivo Black"/>
              </a:rPr>
              <a:t>How many </a:t>
            </a:r>
            <a:r>
              <a:rPr i="0" lang="de-DE" sz="1900" u="none" cap="none" strike="noStrike">
                <a:solidFill>
                  <a:schemeClr val="accent3"/>
                </a:solidFill>
                <a:latin typeface="Archivo Black"/>
                <a:ea typeface="Archivo Black"/>
                <a:cs typeface="Archivo Black"/>
                <a:sym typeface="Archivo Black"/>
              </a:rPr>
              <a:t>goals made </a:t>
            </a:r>
            <a:r>
              <a:rPr i="0" lang="de-DE" sz="1900" u="none" cap="none" strike="noStrike">
                <a:solidFill>
                  <a:schemeClr val="lt1"/>
                </a:solidFill>
                <a:latin typeface="Archivo Black"/>
                <a:ea typeface="Archivo Black"/>
                <a:cs typeface="Archivo Black"/>
                <a:sym typeface="Archivo Black"/>
              </a:rPr>
              <a:t>at </a:t>
            </a:r>
            <a:r>
              <a:rPr i="0" lang="de-DE" sz="1900" u="none" cap="none" strike="noStrike">
                <a:solidFill>
                  <a:schemeClr val="accent3"/>
                </a:solidFill>
                <a:latin typeface="Archivo Black"/>
                <a:ea typeface="Archivo Black"/>
                <a:cs typeface="Archivo Black"/>
                <a:sym typeface="Archivo Black"/>
              </a:rPr>
              <a:t>home/ away</a:t>
            </a:r>
            <a:r>
              <a:rPr i="0" lang="de-DE" sz="1900" u="none" cap="none" strike="noStrike">
                <a:solidFill>
                  <a:schemeClr val="lt1"/>
                </a:solidFill>
                <a:latin typeface="Archivo Black"/>
                <a:ea typeface="Archivo Black"/>
                <a:cs typeface="Archivo Black"/>
                <a:sym typeface="Archivo Black"/>
              </a:rPr>
              <a:t>?</a:t>
            </a:r>
            <a:endParaRPr i="0" sz="1900" u="none" cap="none" strike="noStrike">
              <a:solidFill>
                <a:schemeClr val="lt1"/>
              </a:solidFill>
              <a:latin typeface="Archivo Black"/>
              <a:ea typeface="Archivo Black"/>
              <a:cs typeface="Archivo Black"/>
              <a:sym typeface="Archivo Black"/>
            </a:endParaRPr>
          </a:p>
          <a:p>
            <a:pPr indent="0" lvl="0" marL="0" marR="0" rtl="0" algn="l">
              <a:lnSpc>
                <a:spcPct val="115000"/>
              </a:lnSpc>
              <a:spcBef>
                <a:spcPts val="0"/>
              </a:spcBef>
              <a:spcAft>
                <a:spcPts val="0"/>
              </a:spcAft>
              <a:buNone/>
            </a:pPr>
            <a:r>
              <a:t/>
            </a:r>
            <a:endParaRPr sz="1900">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1500"/>
              <a:buFont typeface="Arial"/>
              <a:buNone/>
            </a:pPr>
            <a:r>
              <a:t/>
            </a:r>
            <a:endParaRPr i="0" sz="1900" u="none" cap="none" strike="noStrike">
              <a:solidFill>
                <a:srgbClr val="000000"/>
              </a:solidFill>
              <a:latin typeface="Archivo Black"/>
              <a:ea typeface="Archivo Black"/>
              <a:cs typeface="Archivo Black"/>
              <a:sym typeface="Archiv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133ce90b32_0_70"/>
          <p:cNvSpPr txBox="1"/>
          <p:nvPr>
            <p:ph type="title"/>
          </p:nvPr>
        </p:nvSpPr>
        <p:spPr>
          <a:xfrm>
            <a:off x="399275" y="401150"/>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lang="de-DE" sz="2000"/>
              <a:t>Match Outcome in a </a:t>
            </a:r>
            <a:r>
              <a:rPr lang="de-DE" sz="2000">
                <a:solidFill>
                  <a:schemeClr val="accent3"/>
                </a:solidFill>
              </a:rPr>
              <a:t>Single League</a:t>
            </a:r>
            <a:endParaRPr sz="2300">
              <a:solidFill>
                <a:schemeClr val="accent3"/>
              </a:solidFill>
            </a:endParaRPr>
          </a:p>
        </p:txBody>
      </p:sp>
      <p:pic>
        <p:nvPicPr>
          <p:cNvPr id="313" name="Google Shape;313;g1133ce90b32_0_70"/>
          <p:cNvPicPr preferRelativeResize="0"/>
          <p:nvPr/>
        </p:nvPicPr>
        <p:blipFill>
          <a:blip r:embed="rId3">
            <a:alphaModFix/>
          </a:blip>
          <a:stretch>
            <a:fillRect/>
          </a:stretch>
        </p:blipFill>
        <p:spPr>
          <a:xfrm>
            <a:off x="609600" y="966350"/>
            <a:ext cx="5163133" cy="3872350"/>
          </a:xfrm>
          <a:prstGeom prst="rect">
            <a:avLst/>
          </a:prstGeom>
          <a:noFill/>
          <a:ln>
            <a:noFill/>
          </a:ln>
        </p:spPr>
      </p:pic>
      <p:sp>
        <p:nvSpPr>
          <p:cNvPr id="314" name="Google Shape;314;g1133ce90b32_0_70"/>
          <p:cNvSpPr txBox="1"/>
          <p:nvPr/>
        </p:nvSpPr>
        <p:spPr>
          <a:xfrm>
            <a:off x="6021775" y="1356675"/>
            <a:ext cx="25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Anaheim"/>
              <a:ea typeface="Anaheim"/>
              <a:cs typeface="Anaheim"/>
              <a:sym typeface="Anaheim"/>
            </a:endParaRPr>
          </a:p>
        </p:txBody>
      </p:sp>
      <p:sp>
        <p:nvSpPr>
          <p:cNvPr id="315" name="Google Shape;315;g1133ce90b32_0_70"/>
          <p:cNvSpPr txBox="1"/>
          <p:nvPr/>
        </p:nvSpPr>
        <p:spPr>
          <a:xfrm>
            <a:off x="6148275" y="1593675"/>
            <a:ext cx="2523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latin typeface="Anaheim"/>
                <a:ea typeface="Anaheim"/>
                <a:cs typeface="Anaheim"/>
                <a:sym typeface="Anaheim"/>
              </a:rPr>
              <a:t>average </a:t>
            </a:r>
            <a:r>
              <a:rPr lang="de-DE">
                <a:solidFill>
                  <a:schemeClr val="dk1"/>
                </a:solidFill>
                <a:latin typeface="Archivo Black"/>
                <a:ea typeface="Archivo Black"/>
                <a:cs typeface="Archivo Black"/>
                <a:sym typeface="Archivo Black"/>
              </a:rPr>
              <a:t>away win</a:t>
            </a:r>
            <a:r>
              <a:rPr lang="de-DE">
                <a:solidFill>
                  <a:schemeClr val="dk1"/>
                </a:solidFill>
                <a:latin typeface="Anaheim"/>
                <a:ea typeface="Anaheim"/>
                <a:cs typeface="Anaheim"/>
                <a:sym typeface="Anaheim"/>
              </a:rPr>
              <a:t> rate: 31%</a:t>
            </a:r>
            <a:endParaRPr>
              <a:solidFill>
                <a:schemeClr val="dk1"/>
              </a:solidFill>
              <a:latin typeface="Anaheim"/>
              <a:ea typeface="Anaheim"/>
              <a:cs typeface="Anaheim"/>
              <a:sym typeface="Anaheim"/>
            </a:endParaRPr>
          </a:p>
        </p:txBody>
      </p:sp>
      <p:sp>
        <p:nvSpPr>
          <p:cNvPr id="316" name="Google Shape;316;g1133ce90b32_0_70"/>
          <p:cNvSpPr txBox="1"/>
          <p:nvPr/>
        </p:nvSpPr>
        <p:spPr>
          <a:xfrm>
            <a:off x="6148275" y="3517025"/>
            <a:ext cx="25956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latin typeface="Anaheim"/>
                <a:ea typeface="Anaheim"/>
                <a:cs typeface="Anaheim"/>
                <a:sym typeface="Anaheim"/>
              </a:rPr>
              <a:t>average </a:t>
            </a:r>
            <a:r>
              <a:rPr lang="de-DE">
                <a:solidFill>
                  <a:schemeClr val="accent3"/>
                </a:solidFill>
                <a:latin typeface="Archivo Black"/>
                <a:ea typeface="Archivo Black"/>
                <a:cs typeface="Archivo Black"/>
                <a:sym typeface="Archivo Black"/>
              </a:rPr>
              <a:t>home</a:t>
            </a:r>
            <a:r>
              <a:rPr lang="de-DE">
                <a:solidFill>
                  <a:schemeClr val="accent3"/>
                </a:solidFill>
                <a:latin typeface="Archivo Black"/>
                <a:ea typeface="Archivo Black"/>
                <a:cs typeface="Archivo Black"/>
                <a:sym typeface="Archivo Black"/>
              </a:rPr>
              <a:t> win</a:t>
            </a:r>
            <a:r>
              <a:rPr lang="de-DE">
                <a:solidFill>
                  <a:schemeClr val="dk1"/>
                </a:solidFill>
                <a:latin typeface="Anaheim"/>
                <a:ea typeface="Anaheim"/>
                <a:cs typeface="Anaheim"/>
                <a:sym typeface="Anaheim"/>
              </a:rPr>
              <a:t> rate: 44,7%</a:t>
            </a:r>
            <a:endParaRPr>
              <a:solidFill>
                <a:schemeClr val="dk1"/>
              </a:solidFill>
              <a:latin typeface="Anaheim"/>
              <a:ea typeface="Anaheim"/>
              <a:cs typeface="Anaheim"/>
              <a:sym typeface="Anaheim"/>
            </a:endParaRPr>
          </a:p>
        </p:txBody>
      </p:sp>
      <p:sp>
        <p:nvSpPr>
          <p:cNvPr id="317" name="Google Shape;317;g1133ce90b32_0_70"/>
          <p:cNvSpPr txBox="1"/>
          <p:nvPr/>
        </p:nvSpPr>
        <p:spPr>
          <a:xfrm>
            <a:off x="6148275" y="2530613"/>
            <a:ext cx="2523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latin typeface="Anaheim"/>
                <a:ea typeface="Anaheim"/>
                <a:cs typeface="Anaheim"/>
                <a:sym typeface="Anaheim"/>
              </a:rPr>
              <a:t>average </a:t>
            </a:r>
            <a:r>
              <a:rPr lang="de-DE">
                <a:solidFill>
                  <a:srgbClr val="9A8878"/>
                </a:solidFill>
                <a:latin typeface="Archivo Black"/>
                <a:ea typeface="Archivo Black"/>
                <a:cs typeface="Archivo Black"/>
                <a:sym typeface="Archivo Black"/>
              </a:rPr>
              <a:t>draw</a:t>
            </a:r>
            <a:r>
              <a:rPr lang="de-DE">
                <a:solidFill>
                  <a:srgbClr val="9A8878"/>
                </a:solidFill>
                <a:latin typeface="Anaheim"/>
                <a:ea typeface="Anaheim"/>
                <a:cs typeface="Anaheim"/>
                <a:sym typeface="Anaheim"/>
              </a:rPr>
              <a:t> </a:t>
            </a:r>
            <a:r>
              <a:rPr lang="de-DE">
                <a:solidFill>
                  <a:schemeClr val="dk1"/>
                </a:solidFill>
                <a:latin typeface="Anaheim"/>
                <a:ea typeface="Anaheim"/>
                <a:cs typeface="Anaheim"/>
                <a:sym typeface="Anaheim"/>
              </a:rPr>
              <a:t>rate: 24%</a:t>
            </a:r>
            <a:endParaRPr>
              <a:solidFill>
                <a:schemeClr val="dk1"/>
              </a:solidFill>
              <a:latin typeface="Anaheim"/>
              <a:ea typeface="Anaheim"/>
              <a:cs typeface="Anaheim"/>
              <a:sym typeface="Anaheim"/>
            </a:endParaRPr>
          </a:p>
        </p:txBody>
      </p:sp>
      <p:pic>
        <p:nvPicPr>
          <p:cNvPr id="318" name="Google Shape;318;g1133ce90b32_0_70"/>
          <p:cNvPicPr preferRelativeResize="0"/>
          <p:nvPr/>
        </p:nvPicPr>
        <p:blipFill>
          <a:blip r:embed="rId4">
            <a:alphaModFix/>
          </a:blip>
          <a:stretch>
            <a:fillRect/>
          </a:stretch>
        </p:blipFill>
        <p:spPr>
          <a:xfrm>
            <a:off x="609600" y="969300"/>
            <a:ext cx="5163125" cy="38664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idx="6" type="title"/>
          </p:nvPr>
        </p:nvSpPr>
        <p:spPr>
          <a:xfrm>
            <a:off x="713225" y="539500"/>
            <a:ext cx="7717500" cy="56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de-DE"/>
              <a:t>TABLE OF CONTENTS</a:t>
            </a:r>
            <a:endParaRPr/>
          </a:p>
        </p:txBody>
      </p:sp>
      <p:sp>
        <p:nvSpPr>
          <p:cNvPr id="126" name="Google Shape;126;p2"/>
          <p:cNvSpPr txBox="1"/>
          <p:nvPr>
            <p:ph type="title"/>
          </p:nvPr>
        </p:nvSpPr>
        <p:spPr>
          <a:xfrm>
            <a:off x="5768940" y="1444922"/>
            <a:ext cx="26625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2500"/>
              <a:buFont typeface="Arial"/>
              <a:buNone/>
            </a:pPr>
            <a:r>
              <a:rPr lang="de-DE"/>
              <a:t>Data Sources</a:t>
            </a:r>
            <a:endParaRPr/>
          </a:p>
        </p:txBody>
      </p:sp>
      <p:sp>
        <p:nvSpPr>
          <p:cNvPr id="127" name="Google Shape;127;p2"/>
          <p:cNvSpPr txBox="1"/>
          <p:nvPr>
            <p:ph idx="1" type="subTitle"/>
          </p:nvPr>
        </p:nvSpPr>
        <p:spPr>
          <a:xfrm>
            <a:off x="5921340" y="1875043"/>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Font typeface="Arial"/>
              <a:buNone/>
            </a:pPr>
            <a:r>
              <a:rPr lang="de-DE"/>
              <a:t>Where is the data? </a:t>
            </a:r>
            <a:endParaRPr/>
          </a:p>
          <a:p>
            <a:pPr indent="0" lvl="0" marL="0" rtl="0" algn="ctr">
              <a:lnSpc>
                <a:spcPct val="100000"/>
              </a:lnSpc>
              <a:spcBef>
                <a:spcPts val="0"/>
              </a:spcBef>
              <a:spcAft>
                <a:spcPts val="0"/>
              </a:spcAft>
              <a:buSzPts val="1400"/>
              <a:buNone/>
            </a:pPr>
            <a:r>
              <a:t/>
            </a:r>
            <a:endParaRPr/>
          </a:p>
        </p:txBody>
      </p:sp>
      <p:sp>
        <p:nvSpPr>
          <p:cNvPr id="128" name="Google Shape;128;p2"/>
          <p:cNvSpPr txBox="1"/>
          <p:nvPr>
            <p:ph idx="2" type="title"/>
          </p:nvPr>
        </p:nvSpPr>
        <p:spPr>
          <a:xfrm>
            <a:off x="2062602" y="1466353"/>
            <a:ext cx="23364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de-DE"/>
              <a:t>Motivation</a:t>
            </a:r>
            <a:endParaRPr/>
          </a:p>
        </p:txBody>
      </p:sp>
      <p:sp>
        <p:nvSpPr>
          <p:cNvPr id="129" name="Google Shape;129;p2"/>
          <p:cNvSpPr txBox="1"/>
          <p:nvPr>
            <p:ph idx="3" type="subTitle"/>
          </p:nvPr>
        </p:nvSpPr>
        <p:spPr>
          <a:xfrm>
            <a:off x="2062602" y="1757584"/>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de-DE"/>
              <a:t>Why do we care?</a:t>
            </a:r>
            <a:endParaRPr/>
          </a:p>
        </p:txBody>
      </p:sp>
      <p:sp>
        <p:nvSpPr>
          <p:cNvPr id="130" name="Google Shape;130;p2"/>
          <p:cNvSpPr txBox="1"/>
          <p:nvPr>
            <p:ph idx="4" type="title"/>
          </p:nvPr>
        </p:nvSpPr>
        <p:spPr>
          <a:xfrm>
            <a:off x="2062577" y="2775386"/>
            <a:ext cx="23364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2500"/>
              <a:buFont typeface="Arial"/>
              <a:buNone/>
            </a:pPr>
            <a:r>
              <a:rPr lang="de-DE"/>
              <a:t>Method</a:t>
            </a:r>
            <a:endParaRPr/>
          </a:p>
          <a:p>
            <a:pPr indent="0" lvl="0" marL="0" rtl="0" algn="ctr">
              <a:lnSpc>
                <a:spcPct val="100000"/>
              </a:lnSpc>
              <a:spcBef>
                <a:spcPts val="0"/>
              </a:spcBef>
              <a:spcAft>
                <a:spcPts val="0"/>
              </a:spcAft>
              <a:buSzPts val="2500"/>
              <a:buNone/>
            </a:pPr>
            <a:r>
              <a:t/>
            </a:r>
            <a:endParaRPr/>
          </a:p>
        </p:txBody>
      </p:sp>
      <p:sp>
        <p:nvSpPr>
          <p:cNvPr id="131" name="Google Shape;131;p2"/>
          <p:cNvSpPr txBox="1"/>
          <p:nvPr>
            <p:ph idx="5" type="subTitle"/>
          </p:nvPr>
        </p:nvSpPr>
        <p:spPr>
          <a:xfrm>
            <a:off x="2062577" y="3056698"/>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Font typeface="Arial"/>
              <a:buNone/>
            </a:pPr>
            <a:r>
              <a:rPr lang="de-DE"/>
              <a:t>What approach is used?</a:t>
            </a:r>
            <a:endParaRPr/>
          </a:p>
          <a:p>
            <a:pPr indent="0" lvl="0" marL="0" rtl="0" algn="ctr">
              <a:lnSpc>
                <a:spcPct val="100000"/>
              </a:lnSpc>
              <a:spcBef>
                <a:spcPts val="0"/>
              </a:spcBef>
              <a:spcAft>
                <a:spcPts val="0"/>
              </a:spcAft>
              <a:buSzPts val="1400"/>
              <a:buNone/>
            </a:pPr>
            <a:r>
              <a:t/>
            </a:r>
            <a:endParaRPr/>
          </a:p>
        </p:txBody>
      </p:sp>
      <p:sp>
        <p:nvSpPr>
          <p:cNvPr id="132" name="Google Shape;132;p2"/>
          <p:cNvSpPr txBox="1"/>
          <p:nvPr>
            <p:ph idx="7" type="title"/>
          </p:nvPr>
        </p:nvSpPr>
        <p:spPr>
          <a:xfrm>
            <a:off x="869502" y="1483463"/>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de-DE"/>
              <a:t>01</a:t>
            </a:r>
            <a:endParaRPr/>
          </a:p>
        </p:txBody>
      </p:sp>
      <p:sp>
        <p:nvSpPr>
          <p:cNvPr id="133" name="Google Shape;133;p2"/>
          <p:cNvSpPr txBox="1"/>
          <p:nvPr>
            <p:ph idx="8" type="title"/>
          </p:nvPr>
        </p:nvSpPr>
        <p:spPr>
          <a:xfrm>
            <a:off x="4744715" y="14834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de-DE"/>
              <a:t>02</a:t>
            </a:r>
            <a:endParaRPr/>
          </a:p>
        </p:txBody>
      </p:sp>
      <p:sp>
        <p:nvSpPr>
          <p:cNvPr id="134" name="Google Shape;134;p2"/>
          <p:cNvSpPr txBox="1"/>
          <p:nvPr>
            <p:ph idx="9" type="title"/>
          </p:nvPr>
        </p:nvSpPr>
        <p:spPr>
          <a:xfrm>
            <a:off x="869502" y="27681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de-DE"/>
              <a:t>03</a:t>
            </a:r>
            <a:endParaRPr/>
          </a:p>
        </p:txBody>
      </p:sp>
      <p:sp>
        <p:nvSpPr>
          <p:cNvPr id="135" name="Google Shape;135;p2"/>
          <p:cNvSpPr txBox="1"/>
          <p:nvPr>
            <p:ph idx="13" type="title"/>
          </p:nvPr>
        </p:nvSpPr>
        <p:spPr>
          <a:xfrm>
            <a:off x="5921340" y="2630129"/>
            <a:ext cx="23364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2500"/>
              <a:buFont typeface="Arial"/>
              <a:buNone/>
            </a:pPr>
            <a:r>
              <a:rPr lang="de-DE"/>
              <a:t>Results</a:t>
            </a:r>
            <a:endParaRPr/>
          </a:p>
        </p:txBody>
      </p:sp>
      <p:sp>
        <p:nvSpPr>
          <p:cNvPr id="136" name="Google Shape;136;p2"/>
          <p:cNvSpPr txBox="1"/>
          <p:nvPr>
            <p:ph idx="14" type="subTitle"/>
          </p:nvPr>
        </p:nvSpPr>
        <p:spPr>
          <a:xfrm>
            <a:off x="5921365" y="3100973"/>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Font typeface="Arial"/>
              <a:buNone/>
            </a:pPr>
            <a:r>
              <a:rPr lang="de-DE"/>
              <a:t>Drumroll please!</a:t>
            </a:r>
            <a:endParaRPr/>
          </a:p>
          <a:p>
            <a:pPr indent="0" lvl="0" marL="0" rtl="0" algn="ctr">
              <a:lnSpc>
                <a:spcPct val="100000"/>
              </a:lnSpc>
              <a:spcBef>
                <a:spcPts val="0"/>
              </a:spcBef>
              <a:spcAft>
                <a:spcPts val="0"/>
              </a:spcAft>
              <a:buSzPts val="1400"/>
              <a:buNone/>
            </a:pPr>
            <a:r>
              <a:t/>
            </a:r>
            <a:endParaRPr/>
          </a:p>
        </p:txBody>
      </p:sp>
      <p:sp>
        <p:nvSpPr>
          <p:cNvPr id="137" name="Google Shape;137;p2"/>
          <p:cNvSpPr txBox="1"/>
          <p:nvPr>
            <p:ph idx="15" type="title"/>
          </p:nvPr>
        </p:nvSpPr>
        <p:spPr>
          <a:xfrm>
            <a:off x="4744715" y="27681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de-DE"/>
              <a:t>04</a:t>
            </a:r>
            <a:endParaRPr/>
          </a:p>
        </p:txBody>
      </p:sp>
      <p:sp>
        <p:nvSpPr>
          <p:cNvPr id="138" name="Google Shape;138;p2"/>
          <p:cNvSpPr txBox="1"/>
          <p:nvPr>
            <p:ph idx="4" type="title"/>
          </p:nvPr>
        </p:nvSpPr>
        <p:spPr>
          <a:xfrm>
            <a:off x="3891377" y="3994586"/>
            <a:ext cx="23364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2500"/>
              <a:buFont typeface="Arial"/>
              <a:buNone/>
            </a:pPr>
            <a:r>
              <a:rPr lang="de-DE"/>
              <a:t>Conclusion</a:t>
            </a:r>
            <a:endParaRPr/>
          </a:p>
          <a:p>
            <a:pPr indent="0" lvl="0" marL="0" rtl="0" algn="ctr">
              <a:lnSpc>
                <a:spcPct val="100000"/>
              </a:lnSpc>
              <a:spcBef>
                <a:spcPts val="0"/>
              </a:spcBef>
              <a:spcAft>
                <a:spcPts val="0"/>
              </a:spcAft>
              <a:buSzPts val="2500"/>
              <a:buNone/>
            </a:pPr>
            <a:r>
              <a:t/>
            </a:r>
            <a:endParaRPr/>
          </a:p>
        </p:txBody>
      </p:sp>
      <p:sp>
        <p:nvSpPr>
          <p:cNvPr id="139" name="Google Shape;139;p2"/>
          <p:cNvSpPr txBox="1"/>
          <p:nvPr>
            <p:ph idx="5" type="subTitle"/>
          </p:nvPr>
        </p:nvSpPr>
        <p:spPr>
          <a:xfrm>
            <a:off x="3891377" y="4275898"/>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400"/>
              <a:buFont typeface="Arial"/>
              <a:buNone/>
            </a:pPr>
            <a:r>
              <a:rPr lang="de-DE"/>
              <a:t>What to take away.</a:t>
            </a:r>
            <a:endParaRPr/>
          </a:p>
          <a:p>
            <a:pPr indent="0" lvl="0" marL="0" rtl="0" algn="ctr">
              <a:lnSpc>
                <a:spcPct val="100000"/>
              </a:lnSpc>
              <a:spcBef>
                <a:spcPts val="0"/>
              </a:spcBef>
              <a:spcAft>
                <a:spcPts val="0"/>
              </a:spcAft>
              <a:buSzPts val="1400"/>
              <a:buNone/>
            </a:pPr>
            <a:r>
              <a:t/>
            </a:r>
            <a:endParaRPr/>
          </a:p>
        </p:txBody>
      </p:sp>
      <p:sp>
        <p:nvSpPr>
          <p:cNvPr id="140" name="Google Shape;140;p2"/>
          <p:cNvSpPr txBox="1"/>
          <p:nvPr>
            <p:ph idx="9" type="title"/>
          </p:nvPr>
        </p:nvSpPr>
        <p:spPr>
          <a:xfrm>
            <a:off x="2926902" y="39111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de-DE"/>
              <a:t>05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500"/>
                                        <p:tgtEl>
                                          <p:spTgt spid="1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500"/>
                                        <p:tgtEl>
                                          <p:spTgt spid="13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1">
                                            <p:txEl>
                                              <p:pRg end="1" st="1"/>
                                            </p:txEl>
                                          </p:spTgt>
                                        </p:tgtEl>
                                        <p:attrNameLst>
                                          <p:attrName>style.visibility</p:attrName>
                                        </p:attrNameLst>
                                      </p:cBhvr>
                                      <p:to>
                                        <p:strVal val="visible"/>
                                      </p:to>
                                    </p:set>
                                    <p:animEffect filter="fade" transition="in">
                                      <p:cBhvr>
                                        <p:cTn dur="500"/>
                                        <p:tgtEl>
                                          <p:spTgt spid="13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Effect filter="fade" transition="in">
                                      <p:cBhvr>
                                        <p:cTn dur="500"/>
                                        <p:tgtEl>
                                          <p:spTgt spid="13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Effect filter="fade" transition="in">
                                      <p:cBhvr>
                                        <p:cTn dur="500"/>
                                        <p:tgtEl>
                                          <p:spTgt spid="13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133ce90b32_0_154"/>
          <p:cNvSpPr txBox="1"/>
          <p:nvPr>
            <p:ph type="title"/>
          </p:nvPr>
        </p:nvSpPr>
        <p:spPr>
          <a:xfrm>
            <a:off x="399275" y="401150"/>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2800"/>
              <a:buFont typeface="Arial"/>
              <a:buNone/>
            </a:pPr>
            <a:r>
              <a:rPr lang="de-DE" sz="2000"/>
              <a:t>Match Outcome in </a:t>
            </a:r>
            <a:r>
              <a:rPr lang="de-DE" sz="2000">
                <a:solidFill>
                  <a:schemeClr val="accent3"/>
                </a:solidFill>
              </a:rPr>
              <a:t>all National Leagues</a:t>
            </a:r>
            <a:endParaRPr sz="2300">
              <a:solidFill>
                <a:schemeClr val="accent3"/>
              </a:solidFill>
            </a:endParaRPr>
          </a:p>
        </p:txBody>
      </p:sp>
      <p:pic>
        <p:nvPicPr>
          <p:cNvPr id="324" name="Google Shape;324;g1133ce90b32_0_154"/>
          <p:cNvPicPr preferRelativeResize="0"/>
          <p:nvPr/>
        </p:nvPicPr>
        <p:blipFill>
          <a:blip r:embed="rId3">
            <a:alphaModFix/>
          </a:blip>
          <a:stretch>
            <a:fillRect/>
          </a:stretch>
        </p:blipFill>
        <p:spPr>
          <a:xfrm>
            <a:off x="609600" y="966350"/>
            <a:ext cx="5163133" cy="3872350"/>
          </a:xfrm>
          <a:prstGeom prst="rect">
            <a:avLst/>
          </a:prstGeom>
          <a:noFill/>
          <a:ln>
            <a:noFill/>
          </a:ln>
        </p:spPr>
      </p:pic>
      <p:sp>
        <p:nvSpPr>
          <p:cNvPr id="325" name="Google Shape;325;g1133ce90b32_0_154"/>
          <p:cNvSpPr txBox="1"/>
          <p:nvPr/>
        </p:nvSpPr>
        <p:spPr>
          <a:xfrm>
            <a:off x="6148275" y="1593675"/>
            <a:ext cx="2523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solidFill>
                  <a:schemeClr val="dk1"/>
                </a:solidFill>
                <a:latin typeface="Anaheim"/>
                <a:ea typeface="Anaheim"/>
                <a:cs typeface="Anaheim"/>
                <a:sym typeface="Anaheim"/>
              </a:rPr>
              <a:t>average </a:t>
            </a:r>
            <a:r>
              <a:rPr lang="de-DE">
                <a:solidFill>
                  <a:schemeClr val="dk1"/>
                </a:solidFill>
                <a:latin typeface="Archivo Black"/>
                <a:ea typeface="Archivo Black"/>
                <a:cs typeface="Archivo Black"/>
                <a:sym typeface="Archivo Black"/>
              </a:rPr>
              <a:t>away win</a:t>
            </a:r>
            <a:r>
              <a:rPr lang="de-DE">
                <a:solidFill>
                  <a:schemeClr val="dk1"/>
                </a:solidFill>
                <a:latin typeface="Anaheim"/>
                <a:ea typeface="Anaheim"/>
                <a:cs typeface="Anaheim"/>
                <a:sym typeface="Anaheim"/>
              </a:rPr>
              <a:t> rate: 29%</a:t>
            </a:r>
            <a:endParaRPr>
              <a:solidFill>
                <a:schemeClr val="dk1"/>
              </a:solidFill>
              <a:latin typeface="Anaheim"/>
              <a:ea typeface="Anaheim"/>
              <a:cs typeface="Anaheim"/>
              <a:sym typeface="Anaheim"/>
            </a:endParaRPr>
          </a:p>
        </p:txBody>
      </p:sp>
      <p:pic>
        <p:nvPicPr>
          <p:cNvPr id="326" name="Google Shape;326;g1133ce90b32_0_154"/>
          <p:cNvPicPr preferRelativeResize="0"/>
          <p:nvPr/>
        </p:nvPicPr>
        <p:blipFill>
          <a:blip r:embed="rId4">
            <a:alphaModFix/>
          </a:blip>
          <a:stretch>
            <a:fillRect/>
          </a:stretch>
        </p:blipFill>
        <p:spPr>
          <a:xfrm>
            <a:off x="609600" y="966350"/>
            <a:ext cx="5163126" cy="3908078"/>
          </a:xfrm>
          <a:prstGeom prst="rect">
            <a:avLst/>
          </a:prstGeom>
          <a:noFill/>
          <a:ln>
            <a:noFill/>
          </a:ln>
        </p:spPr>
      </p:pic>
      <p:sp>
        <p:nvSpPr>
          <p:cNvPr id="327" name="Google Shape;327;g1133ce90b32_0_154"/>
          <p:cNvSpPr txBox="1"/>
          <p:nvPr/>
        </p:nvSpPr>
        <p:spPr>
          <a:xfrm>
            <a:off x="6148275" y="3551000"/>
            <a:ext cx="2575800" cy="4002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de-DE">
                <a:solidFill>
                  <a:schemeClr val="dk1"/>
                </a:solidFill>
                <a:latin typeface="Anaheim"/>
                <a:ea typeface="Anaheim"/>
                <a:cs typeface="Anaheim"/>
                <a:sym typeface="Anaheim"/>
              </a:rPr>
              <a:t>average</a:t>
            </a:r>
            <a:r>
              <a:rPr b="1" lang="de-DE">
                <a:solidFill>
                  <a:schemeClr val="dk1"/>
                </a:solidFill>
                <a:latin typeface="Anaheim"/>
                <a:ea typeface="Anaheim"/>
                <a:cs typeface="Anaheim"/>
                <a:sym typeface="Anaheim"/>
              </a:rPr>
              <a:t> </a:t>
            </a:r>
            <a:r>
              <a:rPr lang="de-DE">
                <a:solidFill>
                  <a:schemeClr val="accent3"/>
                </a:solidFill>
                <a:latin typeface="Archivo Black"/>
                <a:ea typeface="Archivo Black"/>
                <a:cs typeface="Archivo Black"/>
                <a:sym typeface="Archivo Black"/>
              </a:rPr>
              <a:t>home win</a:t>
            </a:r>
            <a:r>
              <a:rPr lang="de-DE">
                <a:solidFill>
                  <a:schemeClr val="dk1"/>
                </a:solidFill>
                <a:latin typeface="Anaheim"/>
                <a:ea typeface="Anaheim"/>
                <a:cs typeface="Anaheim"/>
                <a:sym typeface="Anaheim"/>
              </a:rPr>
              <a:t> rate: 45%</a:t>
            </a:r>
            <a:endParaRPr>
              <a:solidFill>
                <a:schemeClr val="dk1"/>
              </a:solidFill>
              <a:latin typeface="Anaheim"/>
              <a:ea typeface="Anaheim"/>
              <a:cs typeface="Anaheim"/>
              <a:sym typeface="Anaheim"/>
            </a:endParaRPr>
          </a:p>
        </p:txBody>
      </p:sp>
      <p:sp>
        <p:nvSpPr>
          <p:cNvPr id="328" name="Google Shape;328;g1133ce90b32_0_154"/>
          <p:cNvSpPr txBox="1"/>
          <p:nvPr/>
        </p:nvSpPr>
        <p:spPr>
          <a:xfrm>
            <a:off x="6148275" y="2572338"/>
            <a:ext cx="2413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de-DE">
                <a:solidFill>
                  <a:schemeClr val="dk1"/>
                </a:solidFill>
                <a:latin typeface="Anaheim"/>
                <a:ea typeface="Anaheim"/>
                <a:cs typeface="Anaheim"/>
                <a:sym typeface="Anaheim"/>
              </a:rPr>
              <a:t>average </a:t>
            </a:r>
            <a:r>
              <a:rPr lang="de-DE">
                <a:solidFill>
                  <a:srgbClr val="9A8878"/>
                </a:solidFill>
                <a:latin typeface="Archivo Black"/>
                <a:ea typeface="Archivo Black"/>
                <a:cs typeface="Archivo Black"/>
                <a:sym typeface="Archivo Black"/>
              </a:rPr>
              <a:t>draw</a:t>
            </a:r>
            <a:r>
              <a:rPr lang="de-DE">
                <a:solidFill>
                  <a:schemeClr val="dk1"/>
                </a:solidFill>
                <a:latin typeface="Anaheim"/>
                <a:ea typeface="Anaheim"/>
                <a:cs typeface="Anaheim"/>
                <a:sym typeface="Anaheim"/>
              </a:rPr>
              <a:t> rate: 25,5%</a:t>
            </a:r>
            <a:endParaRPr>
              <a:solidFill>
                <a:schemeClr val="dk1"/>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14fa4f881b_0_0"/>
          <p:cNvSpPr txBox="1"/>
          <p:nvPr>
            <p:ph type="title"/>
          </p:nvPr>
        </p:nvSpPr>
        <p:spPr>
          <a:xfrm>
            <a:off x="399275" y="401150"/>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2800"/>
              <a:buFont typeface="Arial"/>
              <a:buNone/>
            </a:pPr>
            <a:r>
              <a:rPr lang="de-DE" sz="2000"/>
              <a:t>Match Outcome in </a:t>
            </a:r>
            <a:r>
              <a:rPr lang="de-DE" sz="2000">
                <a:solidFill>
                  <a:schemeClr val="accent3"/>
                </a:solidFill>
              </a:rPr>
              <a:t>all National Leagues</a:t>
            </a:r>
            <a:endParaRPr sz="2300">
              <a:solidFill>
                <a:schemeClr val="accent3"/>
              </a:solidFill>
            </a:endParaRPr>
          </a:p>
        </p:txBody>
      </p:sp>
      <p:graphicFrame>
        <p:nvGraphicFramePr>
          <p:cNvPr id="334" name="Google Shape;334;g114fa4f881b_0_0"/>
          <p:cNvGraphicFramePr/>
          <p:nvPr/>
        </p:nvGraphicFramePr>
        <p:xfrm>
          <a:off x="5703725" y="1352400"/>
          <a:ext cx="3000000" cy="3000000"/>
        </p:xfrm>
        <a:graphic>
          <a:graphicData uri="http://schemas.openxmlformats.org/drawingml/2006/table">
            <a:tbl>
              <a:tblPr>
                <a:noFill/>
                <a:tableStyleId>{8473669C-43B4-4C70-BA2F-E467AE472513}</a:tableStyleId>
              </a:tblPr>
              <a:tblGrid>
                <a:gridCol w="803625"/>
                <a:gridCol w="803625"/>
                <a:gridCol w="803625"/>
                <a:gridCol w="803625"/>
              </a:tblGrid>
              <a:tr h="583875">
                <a:tc>
                  <a:txBody>
                    <a:bodyPr/>
                    <a:lstStyle/>
                    <a:p>
                      <a:pPr indent="0" lvl="0" marL="0" rtl="0" algn="l">
                        <a:spcBef>
                          <a:spcPts val="0"/>
                        </a:spcBef>
                        <a:spcAft>
                          <a:spcPts val="0"/>
                        </a:spcAft>
                        <a:buNone/>
                      </a:pPr>
                      <a:r>
                        <a:rPr lang="de-DE" sz="1200">
                          <a:solidFill>
                            <a:schemeClr val="accent3"/>
                          </a:solidFill>
                          <a:latin typeface="Archivo Black"/>
                          <a:ea typeface="Archivo Black"/>
                          <a:cs typeface="Archivo Black"/>
                          <a:sym typeface="Archivo Black"/>
                        </a:rPr>
                        <a:t>Season</a:t>
                      </a:r>
                      <a:endParaRPr sz="1200">
                        <a:solidFill>
                          <a:schemeClr val="accent3"/>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sz="1200">
                          <a:solidFill>
                            <a:schemeClr val="accent3"/>
                          </a:solidFill>
                          <a:latin typeface="Archivo Black"/>
                          <a:ea typeface="Archivo Black"/>
                          <a:cs typeface="Archivo Black"/>
                          <a:sym typeface="Archivo Black"/>
                        </a:rPr>
                        <a:t>HW</a:t>
                      </a:r>
                      <a:endParaRPr sz="1200">
                        <a:solidFill>
                          <a:schemeClr val="accent3"/>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sz="1200">
                          <a:solidFill>
                            <a:schemeClr val="accent3"/>
                          </a:solidFill>
                          <a:latin typeface="Archivo Black"/>
                          <a:ea typeface="Archivo Black"/>
                          <a:cs typeface="Archivo Black"/>
                          <a:sym typeface="Archivo Black"/>
                        </a:rPr>
                        <a:t>AW</a:t>
                      </a:r>
                      <a:endParaRPr sz="1200">
                        <a:solidFill>
                          <a:schemeClr val="accent3"/>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sz="1200">
                          <a:solidFill>
                            <a:schemeClr val="accent3"/>
                          </a:solidFill>
                          <a:latin typeface="Archivo Black"/>
                          <a:ea typeface="Archivo Black"/>
                          <a:cs typeface="Archivo Black"/>
                          <a:sym typeface="Archivo Black"/>
                        </a:rPr>
                        <a:t>Diff</a:t>
                      </a:r>
                      <a:endParaRPr sz="1200">
                        <a:solidFill>
                          <a:schemeClr val="accent3"/>
                        </a:solidFill>
                        <a:latin typeface="Archivo Black"/>
                        <a:ea typeface="Archivo Black"/>
                        <a:cs typeface="Archivo Black"/>
                        <a:sym typeface="Archivo Black"/>
                      </a:endParaRPr>
                    </a:p>
                  </a:txBody>
                  <a:tcPr marT="91425" marB="91425" marR="91425" marL="91425"/>
                </a:tc>
              </a:tr>
              <a:tr h="583875">
                <a:tc>
                  <a:txBody>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2010</a:t>
                      </a:r>
                      <a:endParaRPr sz="1200">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849</a:t>
                      </a:r>
                      <a:endParaRPr sz="1200">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489</a:t>
                      </a:r>
                      <a:endParaRPr sz="1200">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360</a:t>
                      </a:r>
                      <a:endParaRPr sz="1200">
                        <a:solidFill>
                          <a:schemeClr val="lt1"/>
                        </a:solidFill>
                        <a:latin typeface="Archivo Black"/>
                        <a:ea typeface="Archivo Black"/>
                        <a:cs typeface="Archivo Black"/>
                        <a:sym typeface="Archivo Black"/>
                      </a:endParaRPr>
                    </a:p>
                  </a:txBody>
                  <a:tcPr marT="91425" marB="91425" marR="91425" marL="91425"/>
                </a:tc>
              </a:tr>
              <a:tr h="583875">
                <a:tc>
                  <a:txBody>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2020</a:t>
                      </a:r>
                      <a:endParaRPr sz="1200">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729</a:t>
                      </a:r>
                      <a:endParaRPr sz="1200">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637</a:t>
                      </a:r>
                      <a:endParaRPr sz="1200">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92</a:t>
                      </a:r>
                      <a:endParaRPr sz="1200">
                        <a:solidFill>
                          <a:schemeClr val="lt1"/>
                        </a:solidFill>
                        <a:latin typeface="Archivo Black"/>
                        <a:ea typeface="Archivo Black"/>
                        <a:cs typeface="Archivo Black"/>
                        <a:sym typeface="Archivo Black"/>
                      </a:endParaRPr>
                    </a:p>
                  </a:txBody>
                  <a:tcPr marT="91425" marB="91425" marR="91425" marL="91425"/>
                </a:tc>
              </a:tr>
            </a:tbl>
          </a:graphicData>
        </a:graphic>
      </p:graphicFrame>
      <p:sp>
        <p:nvSpPr>
          <p:cNvPr id="335" name="Google Shape;335;g114fa4f881b_0_0"/>
          <p:cNvSpPr txBox="1"/>
          <p:nvPr/>
        </p:nvSpPr>
        <p:spPr>
          <a:xfrm>
            <a:off x="5657850" y="3384150"/>
            <a:ext cx="3323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500">
                <a:solidFill>
                  <a:schemeClr val="accent3"/>
                </a:solidFill>
                <a:latin typeface="Archivo Black"/>
                <a:ea typeface="Archivo Black"/>
                <a:cs typeface="Archivo Black"/>
                <a:sym typeface="Archivo Black"/>
              </a:rPr>
              <a:t>→</a:t>
            </a:r>
            <a:r>
              <a:rPr lang="de-DE" sz="1500">
                <a:solidFill>
                  <a:schemeClr val="lt1"/>
                </a:solidFill>
                <a:latin typeface="Archivo Black"/>
                <a:ea typeface="Archivo Black"/>
                <a:cs typeface="Archivo Black"/>
                <a:sym typeface="Archivo Black"/>
              </a:rPr>
              <a:t> drop of difference by </a:t>
            </a:r>
            <a:r>
              <a:rPr lang="de-DE" sz="1500">
                <a:solidFill>
                  <a:schemeClr val="accent3"/>
                </a:solidFill>
                <a:latin typeface="Archivo Black"/>
                <a:ea typeface="Archivo Black"/>
                <a:cs typeface="Archivo Black"/>
                <a:sym typeface="Archivo Black"/>
              </a:rPr>
              <a:t>74,5%</a:t>
            </a:r>
            <a:endParaRPr sz="1500">
              <a:solidFill>
                <a:schemeClr val="accent3"/>
              </a:solidFill>
              <a:latin typeface="Archivo Black"/>
              <a:ea typeface="Archivo Black"/>
              <a:cs typeface="Archivo Black"/>
              <a:sym typeface="Archivo Black"/>
            </a:endParaRPr>
          </a:p>
        </p:txBody>
      </p:sp>
      <p:pic>
        <p:nvPicPr>
          <p:cNvPr id="336" name="Google Shape;336;g114fa4f881b_0_0"/>
          <p:cNvPicPr preferRelativeResize="0"/>
          <p:nvPr/>
        </p:nvPicPr>
        <p:blipFill>
          <a:blip r:embed="rId3">
            <a:alphaModFix/>
          </a:blip>
          <a:stretch>
            <a:fillRect/>
          </a:stretch>
        </p:blipFill>
        <p:spPr>
          <a:xfrm>
            <a:off x="533400" y="1042550"/>
            <a:ext cx="4735226" cy="355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133ce90b32_0_162"/>
          <p:cNvSpPr txBox="1"/>
          <p:nvPr>
            <p:ph type="title"/>
          </p:nvPr>
        </p:nvSpPr>
        <p:spPr>
          <a:xfrm>
            <a:off x="399275" y="401150"/>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lang="de-DE" sz="2000"/>
              <a:t>Goals made</a:t>
            </a:r>
            <a:r>
              <a:rPr lang="de-DE" sz="2000"/>
              <a:t> in </a:t>
            </a:r>
            <a:r>
              <a:rPr lang="de-DE" sz="2000"/>
              <a:t>a</a:t>
            </a:r>
            <a:r>
              <a:rPr lang="de-DE" sz="2000">
                <a:solidFill>
                  <a:schemeClr val="accent3"/>
                </a:solidFill>
              </a:rPr>
              <a:t> single League</a:t>
            </a:r>
            <a:endParaRPr sz="2300">
              <a:solidFill>
                <a:schemeClr val="accent3"/>
              </a:solidFill>
            </a:endParaRPr>
          </a:p>
        </p:txBody>
      </p:sp>
      <p:pic>
        <p:nvPicPr>
          <p:cNvPr id="342" name="Google Shape;342;g1133ce90b32_0_162"/>
          <p:cNvPicPr preferRelativeResize="0"/>
          <p:nvPr/>
        </p:nvPicPr>
        <p:blipFill>
          <a:blip r:embed="rId3">
            <a:alphaModFix/>
          </a:blip>
          <a:stretch>
            <a:fillRect/>
          </a:stretch>
        </p:blipFill>
        <p:spPr>
          <a:xfrm>
            <a:off x="803010" y="1118750"/>
            <a:ext cx="3569763" cy="2699650"/>
          </a:xfrm>
          <a:prstGeom prst="rect">
            <a:avLst/>
          </a:prstGeom>
          <a:noFill/>
          <a:ln>
            <a:noFill/>
          </a:ln>
        </p:spPr>
      </p:pic>
      <p:pic>
        <p:nvPicPr>
          <p:cNvPr id="343" name="Google Shape;343;g1133ce90b32_0_162"/>
          <p:cNvPicPr preferRelativeResize="0"/>
          <p:nvPr/>
        </p:nvPicPr>
        <p:blipFill>
          <a:blip r:embed="rId4">
            <a:alphaModFix/>
          </a:blip>
          <a:stretch>
            <a:fillRect/>
          </a:stretch>
        </p:blipFill>
        <p:spPr>
          <a:xfrm>
            <a:off x="4572000" y="1128300"/>
            <a:ext cx="3599549" cy="2699650"/>
          </a:xfrm>
          <a:prstGeom prst="rect">
            <a:avLst/>
          </a:prstGeom>
          <a:noFill/>
          <a:ln>
            <a:noFill/>
          </a:ln>
        </p:spPr>
      </p:pic>
      <p:sp>
        <p:nvSpPr>
          <p:cNvPr id="344" name="Google Shape;344;g1133ce90b32_0_162"/>
          <p:cNvSpPr txBox="1"/>
          <p:nvPr/>
        </p:nvSpPr>
        <p:spPr>
          <a:xfrm>
            <a:off x="803000" y="3989900"/>
            <a:ext cx="7368600" cy="6156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Anaheim"/>
              <a:buChar char="●"/>
            </a:pPr>
            <a:r>
              <a:rPr lang="de-DE">
                <a:solidFill>
                  <a:schemeClr val="accent2"/>
                </a:solidFill>
                <a:latin typeface="Anaheim"/>
                <a:ea typeface="Anaheim"/>
                <a:cs typeface="Anaheim"/>
                <a:sym typeface="Anaheim"/>
              </a:rPr>
              <a:t>big </a:t>
            </a:r>
            <a:r>
              <a:rPr b="1" lang="de-DE">
                <a:solidFill>
                  <a:schemeClr val="accent2"/>
                </a:solidFill>
                <a:latin typeface="Anaheim"/>
                <a:ea typeface="Anaheim"/>
                <a:cs typeface="Anaheim"/>
                <a:sym typeface="Anaheim"/>
              </a:rPr>
              <a:t>difference</a:t>
            </a:r>
            <a:r>
              <a:rPr lang="de-DE">
                <a:solidFill>
                  <a:schemeClr val="accent2"/>
                </a:solidFill>
                <a:latin typeface="Anaheim"/>
                <a:ea typeface="Anaheim"/>
                <a:cs typeface="Anaheim"/>
                <a:sym typeface="Anaheim"/>
              </a:rPr>
              <a:t> in terms of scoring at </a:t>
            </a:r>
            <a:r>
              <a:rPr b="1" lang="de-DE">
                <a:solidFill>
                  <a:schemeClr val="accent3"/>
                </a:solidFill>
                <a:latin typeface="Anaheim"/>
                <a:ea typeface="Anaheim"/>
                <a:cs typeface="Anaheim"/>
                <a:sym typeface="Anaheim"/>
              </a:rPr>
              <a:t>Home</a:t>
            </a:r>
            <a:r>
              <a:rPr lang="de-DE">
                <a:solidFill>
                  <a:schemeClr val="accent2"/>
                </a:solidFill>
                <a:latin typeface="Anaheim"/>
                <a:ea typeface="Anaheim"/>
                <a:cs typeface="Anaheim"/>
                <a:sym typeface="Anaheim"/>
              </a:rPr>
              <a:t> in 2010/2011</a:t>
            </a:r>
            <a:endParaRPr>
              <a:solidFill>
                <a:schemeClr val="accent2"/>
              </a:solidFill>
              <a:latin typeface="Anaheim"/>
              <a:ea typeface="Anaheim"/>
              <a:cs typeface="Anaheim"/>
              <a:sym typeface="Anaheim"/>
            </a:endParaRPr>
          </a:p>
          <a:p>
            <a:pPr indent="-317500" lvl="0" marL="457200" rtl="0" algn="l">
              <a:spcBef>
                <a:spcPts val="0"/>
              </a:spcBef>
              <a:spcAft>
                <a:spcPts val="0"/>
              </a:spcAft>
              <a:buClr>
                <a:schemeClr val="accent2"/>
              </a:buClr>
              <a:buSzPts val="1400"/>
              <a:buFont typeface="Anaheim"/>
              <a:buChar char="●"/>
            </a:pPr>
            <a:r>
              <a:rPr b="1" lang="de-DE">
                <a:solidFill>
                  <a:schemeClr val="accent2"/>
                </a:solidFill>
                <a:latin typeface="Anaheim"/>
                <a:ea typeface="Anaheim"/>
                <a:cs typeface="Anaheim"/>
                <a:sym typeface="Anaheim"/>
              </a:rPr>
              <a:t>How much more do clubs really score at </a:t>
            </a:r>
            <a:r>
              <a:rPr b="1" lang="de-DE">
                <a:solidFill>
                  <a:schemeClr val="accent3"/>
                </a:solidFill>
                <a:latin typeface="Anaheim"/>
                <a:ea typeface="Anaheim"/>
                <a:cs typeface="Anaheim"/>
                <a:sym typeface="Anaheim"/>
              </a:rPr>
              <a:t>Home </a:t>
            </a:r>
            <a:r>
              <a:rPr b="1" lang="de-DE">
                <a:solidFill>
                  <a:schemeClr val="accent2"/>
                </a:solidFill>
                <a:latin typeface="Anaheim"/>
                <a:ea typeface="Anaheim"/>
                <a:cs typeface="Anaheim"/>
                <a:sym typeface="Anaheim"/>
              </a:rPr>
              <a:t>than they do </a:t>
            </a:r>
            <a:r>
              <a:rPr b="1" lang="de-DE">
                <a:solidFill>
                  <a:schemeClr val="accent3"/>
                </a:solidFill>
                <a:latin typeface="Anaheim"/>
                <a:ea typeface="Anaheim"/>
                <a:cs typeface="Anaheim"/>
                <a:sym typeface="Anaheim"/>
              </a:rPr>
              <a:t>Away</a:t>
            </a:r>
            <a:r>
              <a:rPr b="1" lang="de-DE">
                <a:solidFill>
                  <a:schemeClr val="accent2"/>
                </a:solidFill>
                <a:latin typeface="Anaheim"/>
                <a:ea typeface="Anaheim"/>
                <a:cs typeface="Anaheim"/>
                <a:sym typeface="Anaheim"/>
              </a:rPr>
              <a:t>?</a:t>
            </a:r>
            <a:endParaRPr b="1">
              <a:solidFill>
                <a:schemeClr val="accent2"/>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1133ce90b32_0_168"/>
          <p:cNvSpPr txBox="1"/>
          <p:nvPr>
            <p:ph type="title"/>
          </p:nvPr>
        </p:nvSpPr>
        <p:spPr>
          <a:xfrm>
            <a:off x="399275" y="401150"/>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lang="de-DE" sz="2000"/>
              <a:t>Goals made in </a:t>
            </a:r>
            <a:r>
              <a:rPr lang="de-DE" sz="2000">
                <a:solidFill>
                  <a:schemeClr val="accent3"/>
                </a:solidFill>
              </a:rPr>
              <a:t>all National Leagues</a:t>
            </a:r>
            <a:endParaRPr sz="2000"/>
          </a:p>
        </p:txBody>
      </p:sp>
      <p:pic>
        <p:nvPicPr>
          <p:cNvPr id="350" name="Google Shape;350;g1133ce90b32_0_168"/>
          <p:cNvPicPr preferRelativeResize="0"/>
          <p:nvPr/>
        </p:nvPicPr>
        <p:blipFill>
          <a:blip r:embed="rId3">
            <a:alphaModFix/>
          </a:blip>
          <a:stretch>
            <a:fillRect/>
          </a:stretch>
        </p:blipFill>
        <p:spPr>
          <a:xfrm>
            <a:off x="399275" y="966350"/>
            <a:ext cx="5224196" cy="3642175"/>
          </a:xfrm>
          <a:prstGeom prst="rect">
            <a:avLst/>
          </a:prstGeom>
          <a:noFill/>
          <a:ln>
            <a:noFill/>
          </a:ln>
        </p:spPr>
      </p:pic>
      <p:sp>
        <p:nvSpPr>
          <p:cNvPr id="351" name="Google Shape;351;g1133ce90b32_0_168"/>
          <p:cNvSpPr txBox="1"/>
          <p:nvPr/>
        </p:nvSpPr>
        <p:spPr>
          <a:xfrm>
            <a:off x="5796825" y="966350"/>
            <a:ext cx="2946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5"/>
              </a:buClr>
              <a:buSzPts val="1400"/>
              <a:buFont typeface="Anaheim"/>
              <a:buChar char="●"/>
            </a:pPr>
            <a:r>
              <a:rPr lang="de-DE">
                <a:solidFill>
                  <a:schemeClr val="accent5"/>
                </a:solidFill>
                <a:latin typeface="Anaheim"/>
                <a:ea typeface="Anaheim"/>
                <a:cs typeface="Anaheim"/>
                <a:sym typeface="Anaheim"/>
              </a:rPr>
              <a:t>2011: 8-9 more goals at </a:t>
            </a:r>
            <a:r>
              <a:rPr b="1" lang="de-DE">
                <a:solidFill>
                  <a:schemeClr val="accent3"/>
                </a:solidFill>
                <a:latin typeface="Anaheim"/>
                <a:ea typeface="Anaheim"/>
                <a:cs typeface="Anaheim"/>
                <a:sym typeface="Anaheim"/>
              </a:rPr>
              <a:t>home</a:t>
            </a:r>
            <a:r>
              <a:rPr lang="de-DE">
                <a:solidFill>
                  <a:schemeClr val="accent5"/>
                </a:solidFill>
                <a:latin typeface="Anaheim"/>
                <a:ea typeface="Anaheim"/>
                <a:cs typeface="Anaheim"/>
                <a:sym typeface="Anaheim"/>
              </a:rPr>
              <a:t> than </a:t>
            </a:r>
            <a:r>
              <a:rPr b="1" lang="de-DE">
                <a:solidFill>
                  <a:schemeClr val="accent3"/>
                </a:solidFill>
                <a:latin typeface="Anaheim"/>
                <a:ea typeface="Anaheim"/>
                <a:cs typeface="Anaheim"/>
                <a:sym typeface="Anaheim"/>
              </a:rPr>
              <a:t>away</a:t>
            </a:r>
            <a:endParaRPr b="1">
              <a:solidFill>
                <a:schemeClr val="accent3"/>
              </a:solidFill>
              <a:latin typeface="Anaheim"/>
              <a:ea typeface="Anaheim"/>
              <a:cs typeface="Anaheim"/>
              <a:sym typeface="Anaheim"/>
            </a:endParaRPr>
          </a:p>
          <a:p>
            <a:pPr indent="0" lvl="0" marL="0" rtl="0" algn="l">
              <a:spcBef>
                <a:spcPts val="0"/>
              </a:spcBef>
              <a:spcAft>
                <a:spcPts val="0"/>
              </a:spcAft>
              <a:buNone/>
            </a:pPr>
            <a:r>
              <a:t/>
            </a:r>
            <a:endParaRPr b="1">
              <a:solidFill>
                <a:schemeClr val="accent3"/>
              </a:solidFill>
              <a:latin typeface="Anaheim"/>
              <a:ea typeface="Anaheim"/>
              <a:cs typeface="Anaheim"/>
              <a:sym typeface="Anaheim"/>
            </a:endParaRPr>
          </a:p>
          <a:p>
            <a:pPr indent="-317500" lvl="0" marL="457200" rtl="0" algn="l">
              <a:spcBef>
                <a:spcPts val="0"/>
              </a:spcBef>
              <a:spcAft>
                <a:spcPts val="0"/>
              </a:spcAft>
              <a:buClr>
                <a:schemeClr val="accent5"/>
              </a:buClr>
              <a:buSzPts val="1400"/>
              <a:buFont typeface="Anaheim"/>
              <a:buChar char="●"/>
            </a:pPr>
            <a:r>
              <a:rPr b="1" lang="de-DE">
                <a:solidFill>
                  <a:schemeClr val="accent5"/>
                </a:solidFill>
                <a:latin typeface="Anaheim"/>
                <a:ea typeface="Anaheim"/>
                <a:cs typeface="Anaheim"/>
                <a:sym typeface="Anaheim"/>
              </a:rPr>
              <a:t>decreases</a:t>
            </a:r>
            <a:r>
              <a:rPr lang="de-DE">
                <a:solidFill>
                  <a:schemeClr val="accent5"/>
                </a:solidFill>
                <a:latin typeface="Anaheim"/>
                <a:ea typeface="Anaheim"/>
                <a:cs typeface="Anaheim"/>
                <a:sym typeface="Anaheim"/>
              </a:rPr>
              <a:t> </a:t>
            </a:r>
            <a:r>
              <a:rPr lang="de-DE">
                <a:solidFill>
                  <a:schemeClr val="accent5"/>
                </a:solidFill>
                <a:latin typeface="Anaheim"/>
                <a:ea typeface="Anaheim"/>
                <a:cs typeface="Anaheim"/>
                <a:sym typeface="Anaheim"/>
              </a:rPr>
              <a:t>continuously</a:t>
            </a:r>
            <a:r>
              <a:rPr lang="de-DE">
                <a:solidFill>
                  <a:schemeClr val="accent5"/>
                </a:solidFill>
                <a:latin typeface="Anaheim"/>
                <a:ea typeface="Anaheim"/>
                <a:cs typeface="Anaheim"/>
                <a:sym typeface="Anaheim"/>
              </a:rPr>
              <a:t> since 2017</a:t>
            </a:r>
            <a:endParaRPr>
              <a:solidFill>
                <a:schemeClr val="accent5"/>
              </a:solidFill>
              <a:latin typeface="Anaheim"/>
              <a:ea typeface="Anaheim"/>
              <a:cs typeface="Anaheim"/>
              <a:sym typeface="Anaheim"/>
            </a:endParaRPr>
          </a:p>
          <a:p>
            <a:pPr indent="0" lvl="0" marL="0" rtl="0" algn="l">
              <a:spcBef>
                <a:spcPts val="0"/>
              </a:spcBef>
              <a:spcAft>
                <a:spcPts val="0"/>
              </a:spcAft>
              <a:buNone/>
            </a:pPr>
            <a:r>
              <a:t/>
            </a:r>
            <a:endParaRPr>
              <a:solidFill>
                <a:schemeClr val="accent5"/>
              </a:solidFill>
              <a:latin typeface="Anaheim"/>
              <a:ea typeface="Anaheim"/>
              <a:cs typeface="Anaheim"/>
              <a:sym typeface="Anaheim"/>
            </a:endParaRPr>
          </a:p>
          <a:p>
            <a:pPr indent="-317500" lvl="0" marL="457200" rtl="0" algn="l">
              <a:spcBef>
                <a:spcPts val="0"/>
              </a:spcBef>
              <a:spcAft>
                <a:spcPts val="0"/>
              </a:spcAft>
              <a:buClr>
                <a:schemeClr val="accent5"/>
              </a:buClr>
              <a:buSzPts val="1400"/>
              <a:buFont typeface="Anaheim"/>
              <a:buChar char="●"/>
            </a:pPr>
            <a:r>
              <a:rPr lang="de-DE">
                <a:solidFill>
                  <a:schemeClr val="accent5"/>
                </a:solidFill>
                <a:latin typeface="Anaheim"/>
                <a:ea typeface="Anaheim"/>
                <a:cs typeface="Anaheim"/>
                <a:sym typeface="Anaheim"/>
              </a:rPr>
              <a:t>big </a:t>
            </a:r>
            <a:r>
              <a:rPr b="1" lang="de-DE">
                <a:solidFill>
                  <a:schemeClr val="accent5"/>
                </a:solidFill>
                <a:latin typeface="Anaheim"/>
                <a:ea typeface="Anaheim"/>
                <a:cs typeface="Anaheim"/>
                <a:sym typeface="Anaheim"/>
              </a:rPr>
              <a:t>drop</a:t>
            </a:r>
            <a:r>
              <a:rPr lang="de-DE">
                <a:solidFill>
                  <a:schemeClr val="accent5"/>
                </a:solidFill>
                <a:latin typeface="Anaheim"/>
                <a:ea typeface="Anaheim"/>
                <a:cs typeface="Anaheim"/>
                <a:sym typeface="Anaheim"/>
              </a:rPr>
              <a:t> in 2020</a:t>
            </a:r>
            <a:endParaRPr>
              <a:solidFill>
                <a:schemeClr val="accent5"/>
              </a:solidFill>
              <a:latin typeface="Anaheim"/>
              <a:ea typeface="Anaheim"/>
              <a:cs typeface="Anaheim"/>
              <a:sym typeface="Anaheim"/>
            </a:endParaRPr>
          </a:p>
          <a:p>
            <a:pPr indent="0" lvl="0" marL="0" rtl="0" algn="l">
              <a:spcBef>
                <a:spcPts val="0"/>
              </a:spcBef>
              <a:spcAft>
                <a:spcPts val="0"/>
              </a:spcAft>
              <a:buNone/>
            </a:pPr>
            <a:r>
              <a:t/>
            </a:r>
            <a:endParaRPr>
              <a:solidFill>
                <a:schemeClr val="accent3"/>
              </a:solidFill>
              <a:latin typeface="Anaheim"/>
              <a:ea typeface="Anaheim"/>
              <a:cs typeface="Anaheim"/>
              <a:sym typeface="Anaheim"/>
            </a:endParaRPr>
          </a:p>
          <a:p>
            <a:pPr indent="-317500" lvl="0" marL="457200" rtl="0" algn="l">
              <a:spcBef>
                <a:spcPts val="0"/>
              </a:spcBef>
              <a:spcAft>
                <a:spcPts val="0"/>
              </a:spcAft>
              <a:buClr>
                <a:schemeClr val="accent5"/>
              </a:buClr>
              <a:buSzPts val="1400"/>
              <a:buFont typeface="Anaheim"/>
              <a:buChar char="●"/>
            </a:pPr>
            <a:r>
              <a:rPr lang="de-DE">
                <a:solidFill>
                  <a:schemeClr val="accent5"/>
                </a:solidFill>
                <a:latin typeface="Anaheim"/>
                <a:ea typeface="Anaheim"/>
                <a:cs typeface="Anaheim"/>
                <a:sym typeface="Anaheim"/>
              </a:rPr>
              <a:t>2020: 2-3 more goals at </a:t>
            </a:r>
            <a:r>
              <a:rPr b="1" lang="de-DE">
                <a:solidFill>
                  <a:schemeClr val="accent3"/>
                </a:solidFill>
                <a:latin typeface="Anaheim"/>
                <a:ea typeface="Anaheim"/>
                <a:cs typeface="Anaheim"/>
                <a:sym typeface="Anaheim"/>
              </a:rPr>
              <a:t>home</a:t>
            </a:r>
            <a:r>
              <a:rPr lang="de-DE">
                <a:solidFill>
                  <a:schemeClr val="accent5"/>
                </a:solidFill>
                <a:latin typeface="Anaheim"/>
                <a:ea typeface="Anaheim"/>
                <a:cs typeface="Anaheim"/>
                <a:sym typeface="Anaheim"/>
              </a:rPr>
              <a:t> than </a:t>
            </a:r>
            <a:r>
              <a:rPr b="1" lang="de-DE">
                <a:solidFill>
                  <a:schemeClr val="accent3"/>
                </a:solidFill>
                <a:latin typeface="Anaheim"/>
                <a:ea typeface="Anaheim"/>
                <a:cs typeface="Anaheim"/>
                <a:sym typeface="Anaheim"/>
              </a:rPr>
              <a:t>away</a:t>
            </a:r>
            <a:endParaRPr b="1">
              <a:solidFill>
                <a:schemeClr val="accent3"/>
              </a:solidFill>
              <a:latin typeface="Anaheim"/>
              <a:ea typeface="Anaheim"/>
              <a:cs typeface="Anaheim"/>
              <a:sym typeface="Anaheim"/>
            </a:endParaRPr>
          </a:p>
          <a:p>
            <a:pPr indent="0" lvl="0" marL="0" rtl="0" algn="l">
              <a:spcBef>
                <a:spcPts val="0"/>
              </a:spcBef>
              <a:spcAft>
                <a:spcPts val="0"/>
              </a:spcAft>
              <a:buNone/>
            </a:pPr>
            <a:r>
              <a:t/>
            </a:r>
            <a:endParaRPr b="1">
              <a:solidFill>
                <a:schemeClr val="accent3"/>
              </a:solidFill>
              <a:latin typeface="Anaheim"/>
              <a:ea typeface="Anaheim"/>
              <a:cs typeface="Anaheim"/>
              <a:sym typeface="Anaheim"/>
            </a:endParaRPr>
          </a:p>
          <a:p>
            <a:pPr indent="-317500" lvl="0" marL="457200" rtl="0" algn="l">
              <a:spcBef>
                <a:spcPts val="0"/>
              </a:spcBef>
              <a:spcAft>
                <a:spcPts val="0"/>
              </a:spcAft>
              <a:buClr>
                <a:schemeClr val="accent5"/>
              </a:buClr>
              <a:buSzPts val="1400"/>
              <a:buFont typeface="Anaheim"/>
              <a:buChar char="●"/>
            </a:pPr>
            <a:r>
              <a:rPr lang="de-DE">
                <a:solidFill>
                  <a:schemeClr val="accent5"/>
                </a:solidFill>
                <a:latin typeface="Anaheim"/>
                <a:ea typeface="Anaheim"/>
                <a:cs typeface="Anaheim"/>
                <a:sym typeface="Anaheim"/>
              </a:rPr>
              <a:t>still more goals at </a:t>
            </a:r>
            <a:r>
              <a:rPr b="1" lang="de-DE">
                <a:solidFill>
                  <a:schemeClr val="accent3"/>
                </a:solidFill>
                <a:latin typeface="Anaheim"/>
                <a:ea typeface="Anaheim"/>
                <a:cs typeface="Anaheim"/>
                <a:sym typeface="Anaheim"/>
              </a:rPr>
              <a:t>home</a:t>
            </a:r>
            <a:r>
              <a:rPr lang="de-DE">
                <a:solidFill>
                  <a:schemeClr val="accent5"/>
                </a:solidFill>
                <a:latin typeface="Anaheim"/>
                <a:ea typeface="Anaheim"/>
                <a:cs typeface="Anaheim"/>
                <a:sym typeface="Anaheim"/>
              </a:rPr>
              <a:t>, </a:t>
            </a:r>
            <a:r>
              <a:rPr b="1" lang="de-DE">
                <a:solidFill>
                  <a:schemeClr val="accent5"/>
                </a:solidFill>
                <a:latin typeface="Anaheim"/>
                <a:ea typeface="Anaheim"/>
                <a:cs typeface="Anaheim"/>
                <a:sym typeface="Anaheim"/>
              </a:rPr>
              <a:t>but</a:t>
            </a:r>
            <a:r>
              <a:rPr lang="de-DE">
                <a:solidFill>
                  <a:schemeClr val="accent5"/>
                </a:solidFill>
                <a:latin typeface="Anaheim"/>
                <a:ea typeface="Anaheim"/>
                <a:cs typeface="Anaheim"/>
                <a:sym typeface="Anaheim"/>
              </a:rPr>
              <a:t> a significant </a:t>
            </a:r>
            <a:r>
              <a:rPr b="1" lang="de-DE">
                <a:solidFill>
                  <a:schemeClr val="accent5"/>
                </a:solidFill>
                <a:latin typeface="Anaheim"/>
                <a:ea typeface="Anaheim"/>
                <a:cs typeface="Anaheim"/>
                <a:sym typeface="Anaheim"/>
              </a:rPr>
              <a:t>decline</a:t>
            </a:r>
            <a:r>
              <a:rPr lang="de-DE">
                <a:solidFill>
                  <a:schemeClr val="accent5"/>
                </a:solidFill>
                <a:latin typeface="Anaheim"/>
                <a:ea typeface="Anaheim"/>
                <a:cs typeface="Anaheim"/>
                <a:sym typeface="Anaheim"/>
              </a:rPr>
              <a:t> is noticeable</a:t>
            </a:r>
            <a:r>
              <a:rPr b="1" lang="de-DE">
                <a:solidFill>
                  <a:schemeClr val="accent5"/>
                </a:solidFill>
                <a:latin typeface="Anaheim"/>
                <a:ea typeface="Anaheim"/>
                <a:cs typeface="Anaheim"/>
                <a:sym typeface="Anaheim"/>
              </a:rPr>
              <a:t>!</a:t>
            </a:r>
            <a:endParaRPr b="1">
              <a:solidFill>
                <a:schemeClr val="accent5"/>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1133ce90b32_0_8"/>
          <p:cNvSpPr txBox="1"/>
          <p:nvPr>
            <p:ph type="title"/>
          </p:nvPr>
        </p:nvSpPr>
        <p:spPr>
          <a:xfrm>
            <a:off x="1307805" y="2589675"/>
            <a:ext cx="67941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Conclusion</a:t>
            </a:r>
            <a:endParaRPr/>
          </a:p>
        </p:txBody>
      </p:sp>
      <p:sp>
        <p:nvSpPr>
          <p:cNvPr id="357" name="Google Shape;357;g1133ce90b32_0_8"/>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2100"/>
              <a:buFont typeface="Arial"/>
              <a:buNone/>
            </a:pPr>
            <a:r>
              <a:rPr lang="de-DE"/>
              <a:t>What to take away.</a:t>
            </a:r>
            <a:endParaRPr/>
          </a:p>
          <a:p>
            <a:pPr indent="0" lvl="0" marL="0" rtl="0" algn="ctr">
              <a:lnSpc>
                <a:spcPct val="100000"/>
              </a:lnSpc>
              <a:spcBef>
                <a:spcPts val="0"/>
              </a:spcBef>
              <a:spcAft>
                <a:spcPts val="0"/>
              </a:spcAft>
              <a:buSzPts val="2100"/>
              <a:buNone/>
            </a:pPr>
            <a:r>
              <a:t/>
            </a:r>
            <a:endParaRPr/>
          </a:p>
        </p:txBody>
      </p:sp>
      <p:sp>
        <p:nvSpPr>
          <p:cNvPr id="358" name="Google Shape;358;g1133ce90b32_0_8"/>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de-DE"/>
              <a:t>05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500"/>
                                        <p:tgtEl>
                                          <p:spTgt spid="35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500"/>
                                        <p:tgtEl>
                                          <p:spTgt spid="35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14fa4f881b_0_9"/>
          <p:cNvSpPr txBox="1"/>
          <p:nvPr>
            <p:ph type="title"/>
          </p:nvPr>
        </p:nvSpPr>
        <p:spPr>
          <a:xfrm>
            <a:off x="399275" y="401150"/>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lang="de-DE" sz="2300"/>
              <a:t>Takeaways</a:t>
            </a:r>
            <a:endParaRPr sz="2300"/>
          </a:p>
        </p:txBody>
      </p:sp>
      <p:sp>
        <p:nvSpPr>
          <p:cNvPr id="364" name="Google Shape;364;g114fa4f881b_0_9"/>
          <p:cNvSpPr txBox="1"/>
          <p:nvPr/>
        </p:nvSpPr>
        <p:spPr>
          <a:xfrm>
            <a:off x="256050" y="1180925"/>
            <a:ext cx="40275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DE" sz="1500">
                <a:solidFill>
                  <a:schemeClr val="accent3"/>
                </a:solidFill>
                <a:highlight>
                  <a:schemeClr val="dk1"/>
                </a:highlight>
                <a:latin typeface="Archivo Black"/>
                <a:ea typeface="Archivo Black"/>
                <a:cs typeface="Archivo Black"/>
                <a:sym typeface="Archivo Black"/>
              </a:rPr>
              <a:t>UEFA President Aleksander Čeferin: </a:t>
            </a:r>
            <a:endParaRPr sz="1500">
              <a:solidFill>
                <a:schemeClr val="lt1"/>
              </a:solidFill>
              <a:highlight>
                <a:schemeClr val="dk1"/>
              </a:highlight>
              <a:latin typeface="Archivo Black"/>
              <a:ea typeface="Archivo Black"/>
              <a:cs typeface="Archivo Black"/>
              <a:sym typeface="Archivo Black"/>
            </a:endParaRPr>
          </a:p>
        </p:txBody>
      </p:sp>
      <p:sp>
        <p:nvSpPr>
          <p:cNvPr id="365" name="Google Shape;365;g114fa4f881b_0_9"/>
          <p:cNvSpPr txBox="1"/>
          <p:nvPr/>
        </p:nvSpPr>
        <p:spPr>
          <a:xfrm>
            <a:off x="434300" y="1681925"/>
            <a:ext cx="3740700" cy="273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de-DE" sz="1700">
                <a:solidFill>
                  <a:schemeClr val="dk2"/>
                </a:solidFill>
                <a:highlight>
                  <a:schemeClr val="dk1"/>
                </a:highlight>
                <a:latin typeface="Anaheim"/>
                <a:ea typeface="Anaheim"/>
                <a:cs typeface="Anaheim"/>
                <a:sym typeface="Anaheim"/>
              </a:rPr>
              <a:t>-</a:t>
            </a:r>
            <a:r>
              <a:rPr lang="de-DE" sz="1600">
                <a:solidFill>
                  <a:schemeClr val="dk2"/>
                </a:solidFill>
                <a:highlight>
                  <a:schemeClr val="dk1"/>
                </a:highlight>
                <a:latin typeface="Archivo Black"/>
                <a:ea typeface="Archivo Black"/>
                <a:cs typeface="Archivo Black"/>
                <a:sym typeface="Archivo Black"/>
              </a:rPr>
              <a:t> </a:t>
            </a:r>
            <a:r>
              <a:rPr lang="de-DE" sz="1600">
                <a:solidFill>
                  <a:schemeClr val="dk2"/>
                </a:solidFill>
                <a:highlight>
                  <a:schemeClr val="dk1"/>
                </a:highlight>
                <a:latin typeface="Archivo Black"/>
                <a:ea typeface="Archivo Black"/>
                <a:cs typeface="Archivo Black"/>
                <a:sym typeface="Archivo Black"/>
              </a:rPr>
              <a:t>“</a:t>
            </a:r>
            <a:r>
              <a:rPr lang="de-DE" sz="1600">
                <a:solidFill>
                  <a:schemeClr val="accent3"/>
                </a:solidFill>
                <a:highlight>
                  <a:schemeClr val="dk1"/>
                </a:highlight>
                <a:latin typeface="Archivo Black"/>
                <a:ea typeface="Archivo Black"/>
                <a:cs typeface="Archivo Black"/>
                <a:sym typeface="Archivo Black"/>
              </a:rPr>
              <a:t>decline</a:t>
            </a:r>
            <a:r>
              <a:rPr lang="de-DE" sz="1600">
                <a:solidFill>
                  <a:schemeClr val="dk2"/>
                </a:solidFill>
                <a:highlight>
                  <a:schemeClr val="dk1"/>
                </a:highlight>
                <a:latin typeface="Archivo Black"/>
                <a:ea typeface="Archivo Black"/>
                <a:cs typeface="Archivo Black"/>
                <a:sym typeface="Archivo Black"/>
              </a:rPr>
              <a:t> in home advantage”</a:t>
            </a:r>
            <a:endParaRPr sz="1600">
              <a:solidFill>
                <a:schemeClr val="dk2"/>
              </a:solidFill>
              <a:highlight>
                <a:schemeClr val="dk1"/>
              </a:highlight>
              <a:latin typeface="Archivo Black"/>
              <a:ea typeface="Archivo Black"/>
              <a:cs typeface="Archivo Black"/>
              <a:sym typeface="Archivo Black"/>
            </a:endParaRPr>
          </a:p>
          <a:p>
            <a:pPr indent="0" lvl="0" marL="0" rtl="0" algn="l">
              <a:lnSpc>
                <a:spcPct val="115000"/>
              </a:lnSpc>
              <a:spcBef>
                <a:spcPts val="0"/>
              </a:spcBef>
              <a:spcAft>
                <a:spcPts val="0"/>
              </a:spcAft>
              <a:buNone/>
            </a:pPr>
            <a:r>
              <a:t/>
            </a:r>
            <a:endParaRPr sz="1700">
              <a:solidFill>
                <a:schemeClr val="lt1"/>
              </a:solidFill>
              <a:highlight>
                <a:schemeClr val="dk1"/>
              </a:highlight>
              <a:latin typeface="Anaheim"/>
              <a:ea typeface="Anaheim"/>
              <a:cs typeface="Anaheim"/>
              <a:sym typeface="Anaheim"/>
            </a:endParaRPr>
          </a:p>
          <a:p>
            <a:pPr indent="0" lvl="0" marL="0" rtl="0" algn="l">
              <a:lnSpc>
                <a:spcPct val="115000"/>
              </a:lnSpc>
              <a:spcBef>
                <a:spcPts val="0"/>
              </a:spcBef>
              <a:spcAft>
                <a:spcPts val="0"/>
              </a:spcAft>
              <a:buNone/>
            </a:pPr>
            <a:r>
              <a:rPr lang="de-DE" sz="1600">
                <a:solidFill>
                  <a:schemeClr val="lt1"/>
                </a:solidFill>
                <a:highlight>
                  <a:schemeClr val="dk1"/>
                </a:highlight>
                <a:latin typeface="Archivo Black"/>
                <a:ea typeface="Archivo Black"/>
                <a:cs typeface="Archivo Black"/>
                <a:sym typeface="Archivo Black"/>
              </a:rPr>
              <a:t>- </a:t>
            </a:r>
            <a:r>
              <a:rPr lang="de-DE" sz="1600">
                <a:solidFill>
                  <a:schemeClr val="dk2"/>
                </a:solidFill>
                <a:highlight>
                  <a:schemeClr val="dk1"/>
                </a:highlight>
                <a:latin typeface="Archivo Black"/>
                <a:ea typeface="Archivo Black"/>
                <a:cs typeface="Archivo Black"/>
                <a:sym typeface="Archivo Black"/>
              </a:rPr>
              <a:t>our findings </a:t>
            </a:r>
            <a:r>
              <a:rPr lang="de-DE" sz="1600">
                <a:solidFill>
                  <a:schemeClr val="accent3"/>
                </a:solidFill>
                <a:highlight>
                  <a:schemeClr val="dk1"/>
                </a:highlight>
                <a:latin typeface="Archivo Black"/>
                <a:ea typeface="Archivo Black"/>
                <a:cs typeface="Archivo Black"/>
                <a:sym typeface="Archivo Black"/>
              </a:rPr>
              <a:t>45%-</a:t>
            </a:r>
            <a:r>
              <a:rPr lang="de-DE" sz="1600">
                <a:solidFill>
                  <a:schemeClr val="accent3"/>
                </a:solidFill>
                <a:highlight>
                  <a:schemeClr val="dk1"/>
                </a:highlight>
                <a:latin typeface="Archivo Black"/>
                <a:ea typeface="Archivo Black"/>
                <a:cs typeface="Archivo Black"/>
                <a:sym typeface="Archivo Black"/>
              </a:rPr>
              <a:t>29%</a:t>
            </a:r>
            <a:r>
              <a:rPr lang="de-DE" sz="1600">
                <a:solidFill>
                  <a:schemeClr val="dk2"/>
                </a:solidFill>
                <a:highlight>
                  <a:schemeClr val="dk1"/>
                </a:highlight>
                <a:latin typeface="Archivo Black"/>
                <a:ea typeface="Archivo Black"/>
                <a:cs typeface="Archivo Black"/>
                <a:sym typeface="Archivo Black"/>
              </a:rPr>
              <a:t> for top 5 national leagues for the seasons from 2010/11 till 2020/21</a:t>
            </a:r>
            <a:endParaRPr sz="1600">
              <a:solidFill>
                <a:schemeClr val="dk2"/>
              </a:solidFill>
              <a:highlight>
                <a:schemeClr val="dk1"/>
              </a:highlight>
              <a:latin typeface="Archivo Black"/>
              <a:ea typeface="Archivo Black"/>
              <a:cs typeface="Archivo Black"/>
              <a:sym typeface="Archivo Black"/>
            </a:endParaRPr>
          </a:p>
          <a:p>
            <a:pPr indent="0" lvl="0" marL="0" rtl="0" algn="l">
              <a:lnSpc>
                <a:spcPct val="115000"/>
              </a:lnSpc>
              <a:spcBef>
                <a:spcPts val="0"/>
              </a:spcBef>
              <a:spcAft>
                <a:spcPts val="0"/>
              </a:spcAft>
              <a:buNone/>
            </a:pPr>
            <a:r>
              <a:t/>
            </a:r>
            <a:endParaRPr sz="1600">
              <a:solidFill>
                <a:schemeClr val="dk2"/>
              </a:solidFill>
              <a:highlight>
                <a:schemeClr val="dk1"/>
              </a:highlight>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1600">
                <a:solidFill>
                  <a:schemeClr val="dk2"/>
                </a:solidFill>
                <a:highlight>
                  <a:schemeClr val="dk1"/>
                </a:highlight>
                <a:latin typeface="Archivo Black"/>
                <a:ea typeface="Archivo Black"/>
                <a:cs typeface="Archivo Black"/>
                <a:sym typeface="Archivo Black"/>
              </a:rPr>
              <a:t>- 2010: </a:t>
            </a:r>
            <a:r>
              <a:rPr lang="de-DE" sz="1600">
                <a:solidFill>
                  <a:schemeClr val="accent3"/>
                </a:solidFill>
                <a:highlight>
                  <a:schemeClr val="dk1"/>
                </a:highlight>
                <a:latin typeface="Archivo Black"/>
                <a:ea typeface="Archivo Black"/>
                <a:cs typeface="Archivo Black"/>
                <a:sym typeface="Archivo Black"/>
              </a:rPr>
              <a:t>8</a:t>
            </a:r>
            <a:r>
              <a:rPr lang="de-DE" sz="1600">
                <a:solidFill>
                  <a:schemeClr val="dk2"/>
                </a:solidFill>
                <a:highlight>
                  <a:schemeClr val="dk1"/>
                </a:highlight>
                <a:latin typeface="Archivo Black"/>
                <a:ea typeface="Archivo Black"/>
                <a:cs typeface="Archivo Black"/>
                <a:sym typeface="Archivo Black"/>
              </a:rPr>
              <a:t> more home-goals</a:t>
            </a:r>
            <a:endParaRPr sz="1600">
              <a:solidFill>
                <a:schemeClr val="dk2"/>
              </a:solidFill>
              <a:highlight>
                <a:schemeClr val="dk1"/>
              </a:highlight>
              <a:latin typeface="Archivo Black"/>
              <a:ea typeface="Archivo Black"/>
              <a:cs typeface="Archivo Black"/>
              <a:sym typeface="Archivo Black"/>
            </a:endParaRPr>
          </a:p>
          <a:p>
            <a:pPr indent="0" lvl="0" marL="0" rtl="0" algn="l">
              <a:lnSpc>
                <a:spcPct val="115000"/>
              </a:lnSpc>
              <a:spcBef>
                <a:spcPts val="0"/>
              </a:spcBef>
              <a:spcAft>
                <a:spcPts val="0"/>
              </a:spcAft>
              <a:buNone/>
            </a:pPr>
            <a:r>
              <a:rPr lang="de-DE" sz="1600">
                <a:solidFill>
                  <a:schemeClr val="dk2"/>
                </a:solidFill>
                <a:highlight>
                  <a:schemeClr val="dk1"/>
                </a:highlight>
                <a:latin typeface="Archivo Black"/>
                <a:ea typeface="Archivo Black"/>
                <a:cs typeface="Archivo Black"/>
                <a:sym typeface="Archivo Black"/>
              </a:rPr>
              <a:t>- 2020: </a:t>
            </a:r>
            <a:r>
              <a:rPr lang="de-DE" sz="1600">
                <a:solidFill>
                  <a:schemeClr val="accent3"/>
                </a:solidFill>
                <a:highlight>
                  <a:schemeClr val="dk1"/>
                </a:highlight>
                <a:latin typeface="Archivo Black"/>
                <a:ea typeface="Archivo Black"/>
                <a:cs typeface="Archivo Black"/>
                <a:sym typeface="Archivo Black"/>
              </a:rPr>
              <a:t>3</a:t>
            </a:r>
            <a:r>
              <a:rPr lang="de-DE" sz="1600">
                <a:solidFill>
                  <a:schemeClr val="dk2"/>
                </a:solidFill>
                <a:highlight>
                  <a:schemeClr val="dk1"/>
                </a:highlight>
                <a:latin typeface="Archivo Black"/>
                <a:ea typeface="Archivo Black"/>
                <a:cs typeface="Archivo Black"/>
                <a:sym typeface="Archivo Black"/>
              </a:rPr>
              <a:t> more home-goals</a:t>
            </a:r>
            <a:endParaRPr sz="1600">
              <a:solidFill>
                <a:schemeClr val="dk2"/>
              </a:solidFill>
              <a:highlight>
                <a:schemeClr val="dk1"/>
              </a:highlight>
              <a:latin typeface="Archivo Black"/>
              <a:ea typeface="Archivo Black"/>
              <a:cs typeface="Archivo Black"/>
              <a:sym typeface="Archivo Black"/>
            </a:endParaRPr>
          </a:p>
        </p:txBody>
      </p:sp>
      <p:pic>
        <p:nvPicPr>
          <p:cNvPr id="366" name="Google Shape;366;g114fa4f881b_0_9"/>
          <p:cNvPicPr preferRelativeResize="0"/>
          <p:nvPr/>
        </p:nvPicPr>
        <p:blipFill>
          <a:blip r:embed="rId3">
            <a:alphaModFix/>
          </a:blip>
          <a:stretch>
            <a:fillRect/>
          </a:stretch>
        </p:blipFill>
        <p:spPr>
          <a:xfrm>
            <a:off x="4266200" y="1301525"/>
            <a:ext cx="4527524" cy="3308575"/>
          </a:xfrm>
          <a:prstGeom prst="rect">
            <a:avLst/>
          </a:prstGeom>
          <a:noFill/>
          <a:ln>
            <a:noFill/>
          </a:ln>
        </p:spPr>
      </p:pic>
      <p:sp>
        <p:nvSpPr>
          <p:cNvPr id="367" name="Google Shape;367;g114fa4f881b_0_9"/>
          <p:cNvSpPr/>
          <p:nvPr/>
        </p:nvSpPr>
        <p:spPr>
          <a:xfrm>
            <a:off x="7336175" y="2593950"/>
            <a:ext cx="843900" cy="249900"/>
          </a:xfrm>
          <a:prstGeom prst="flowChartAlternateProcess">
            <a:avLst/>
          </a:prstGeom>
          <a:noFill/>
          <a:ln cap="flat" cmpd="sng" w="28575">
            <a:solidFill>
              <a:srgbClr val="FF9900"/>
            </a:solidFill>
            <a:prstDash val="solid"/>
            <a:round/>
            <a:headEnd len="sm" w="sm" type="none"/>
            <a:tailEnd len="sm" w="sm" type="none"/>
          </a:ln>
          <a:effectLst>
            <a:outerShdw blurRad="57150" rotWithShape="0" algn="bl" dir="5400000" dist="19050">
              <a:srgbClr val="000000">
                <a:alpha val="3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14fa4f88c8_1_46"/>
          <p:cNvSpPr txBox="1"/>
          <p:nvPr>
            <p:ph type="title"/>
          </p:nvPr>
        </p:nvSpPr>
        <p:spPr>
          <a:xfrm>
            <a:off x="399275" y="401150"/>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2800"/>
              <a:buNone/>
            </a:pPr>
            <a:r>
              <a:rPr lang="de-DE" sz="2300"/>
              <a:t>Takeaways</a:t>
            </a:r>
            <a:endParaRPr sz="2300"/>
          </a:p>
        </p:txBody>
      </p:sp>
      <p:sp>
        <p:nvSpPr>
          <p:cNvPr id="373" name="Google Shape;373;g114fa4f88c8_1_46"/>
          <p:cNvSpPr txBox="1"/>
          <p:nvPr/>
        </p:nvSpPr>
        <p:spPr>
          <a:xfrm>
            <a:off x="408450" y="1333325"/>
            <a:ext cx="6163800" cy="2402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3"/>
              </a:buClr>
              <a:buSzPts val="1500"/>
              <a:buFont typeface="Archivo Black"/>
              <a:buAutoNum type="arabicParenR"/>
            </a:pPr>
            <a:r>
              <a:rPr lang="de-DE" sz="1500">
                <a:solidFill>
                  <a:schemeClr val="lt1"/>
                </a:solidFill>
                <a:highlight>
                  <a:schemeClr val="dk1"/>
                </a:highlight>
                <a:latin typeface="Archivo Black"/>
                <a:ea typeface="Archivo Black"/>
                <a:cs typeface="Archivo Black"/>
                <a:sym typeface="Archivo Black"/>
              </a:rPr>
              <a:t>t</a:t>
            </a:r>
            <a:r>
              <a:rPr lang="de-DE" sz="1500">
                <a:solidFill>
                  <a:schemeClr val="lt1"/>
                </a:solidFill>
                <a:highlight>
                  <a:schemeClr val="dk1"/>
                </a:highlight>
                <a:latin typeface="Archivo Black"/>
                <a:ea typeface="Archivo Black"/>
                <a:cs typeface="Archivo Black"/>
                <a:sym typeface="Archivo Black"/>
              </a:rPr>
              <a:t>here is still </a:t>
            </a:r>
            <a:r>
              <a:rPr lang="de-DE" sz="1500">
                <a:solidFill>
                  <a:schemeClr val="accent3"/>
                </a:solidFill>
                <a:highlight>
                  <a:schemeClr val="dk1"/>
                </a:highlight>
                <a:latin typeface="Archivo Black"/>
                <a:ea typeface="Archivo Black"/>
                <a:cs typeface="Archivo Black"/>
                <a:sym typeface="Archivo Black"/>
              </a:rPr>
              <a:t>Home </a:t>
            </a:r>
            <a:r>
              <a:rPr lang="de-DE" sz="1500">
                <a:solidFill>
                  <a:schemeClr val="accent3"/>
                </a:solidFill>
                <a:highlight>
                  <a:schemeClr val="dk1"/>
                </a:highlight>
                <a:latin typeface="Archivo Black"/>
                <a:ea typeface="Archivo Black"/>
                <a:cs typeface="Archivo Black"/>
                <a:sym typeface="Archivo Black"/>
              </a:rPr>
              <a:t>Advantage</a:t>
            </a:r>
            <a:r>
              <a:rPr lang="de-DE" sz="1500">
                <a:solidFill>
                  <a:schemeClr val="lt1"/>
                </a:solidFill>
                <a:highlight>
                  <a:schemeClr val="dk1"/>
                </a:highlight>
                <a:latin typeface="Archivo Black"/>
                <a:ea typeface="Archivo Black"/>
                <a:cs typeface="Archivo Black"/>
                <a:sym typeface="Archivo Black"/>
              </a:rPr>
              <a:t> but it is becoming less significant</a:t>
            </a:r>
            <a:endParaRPr sz="1500">
              <a:solidFill>
                <a:schemeClr val="lt1"/>
              </a:solidFill>
              <a:highlight>
                <a:schemeClr val="dk1"/>
              </a:highlight>
              <a:latin typeface="Archivo Black"/>
              <a:ea typeface="Archivo Black"/>
              <a:cs typeface="Archivo Black"/>
              <a:sym typeface="Archivo Black"/>
            </a:endParaRPr>
          </a:p>
          <a:p>
            <a:pPr indent="0" lvl="0" marL="457200" rtl="0" algn="l">
              <a:spcBef>
                <a:spcPts val="0"/>
              </a:spcBef>
              <a:spcAft>
                <a:spcPts val="0"/>
              </a:spcAft>
              <a:buNone/>
            </a:pPr>
            <a:r>
              <a:t/>
            </a:r>
            <a:endParaRPr sz="1500">
              <a:solidFill>
                <a:schemeClr val="accent3"/>
              </a:solidFill>
              <a:highlight>
                <a:schemeClr val="dk1"/>
              </a:highlight>
              <a:latin typeface="Archivo Black"/>
              <a:ea typeface="Archivo Black"/>
              <a:cs typeface="Archivo Black"/>
              <a:sym typeface="Archivo Black"/>
            </a:endParaRPr>
          </a:p>
          <a:p>
            <a:pPr indent="0" lvl="0" marL="457200" rtl="0" algn="l">
              <a:spcBef>
                <a:spcPts val="0"/>
              </a:spcBef>
              <a:spcAft>
                <a:spcPts val="0"/>
              </a:spcAft>
              <a:buNone/>
            </a:pPr>
            <a:r>
              <a:t/>
            </a:r>
            <a:endParaRPr sz="1500">
              <a:solidFill>
                <a:schemeClr val="lt1"/>
              </a:solidFill>
              <a:highlight>
                <a:schemeClr val="dk1"/>
              </a:highlight>
              <a:latin typeface="Archivo Black"/>
              <a:ea typeface="Archivo Black"/>
              <a:cs typeface="Archivo Black"/>
              <a:sym typeface="Archivo Black"/>
            </a:endParaRPr>
          </a:p>
          <a:p>
            <a:pPr indent="-323850" lvl="0" marL="457200" rtl="0" algn="l">
              <a:spcBef>
                <a:spcPts val="0"/>
              </a:spcBef>
              <a:spcAft>
                <a:spcPts val="0"/>
              </a:spcAft>
              <a:buClr>
                <a:schemeClr val="accent3"/>
              </a:buClr>
              <a:buSzPts val="1500"/>
              <a:buFont typeface="Archivo Black"/>
              <a:buAutoNum type="arabicParenR"/>
            </a:pPr>
            <a:r>
              <a:rPr lang="de-DE" sz="1500">
                <a:solidFill>
                  <a:schemeClr val="lt1"/>
                </a:solidFill>
                <a:highlight>
                  <a:schemeClr val="dk1"/>
                </a:highlight>
                <a:latin typeface="Archivo Black"/>
                <a:ea typeface="Archivo Black"/>
                <a:cs typeface="Archivo Black"/>
                <a:sym typeface="Archivo Black"/>
              </a:rPr>
              <a:t>2020: Home-Away-Draw-</a:t>
            </a:r>
            <a:r>
              <a:rPr lang="de-DE" sz="1500">
                <a:solidFill>
                  <a:schemeClr val="accent3"/>
                </a:solidFill>
                <a:highlight>
                  <a:schemeClr val="dk1"/>
                </a:highlight>
                <a:latin typeface="Archivo Black"/>
                <a:ea typeface="Archivo Black"/>
                <a:cs typeface="Archivo Black"/>
                <a:sym typeface="Archivo Black"/>
              </a:rPr>
              <a:t>Wins</a:t>
            </a:r>
            <a:r>
              <a:rPr lang="de-DE" sz="1500">
                <a:solidFill>
                  <a:schemeClr val="lt1"/>
                </a:solidFill>
                <a:highlight>
                  <a:schemeClr val="dk1"/>
                </a:highlight>
                <a:latin typeface="Archivo Black"/>
                <a:ea typeface="Archivo Black"/>
                <a:cs typeface="Archivo Black"/>
                <a:sym typeface="Archivo Black"/>
              </a:rPr>
              <a:t> → </a:t>
            </a:r>
            <a:r>
              <a:rPr lang="de-DE" sz="1500">
                <a:solidFill>
                  <a:schemeClr val="accent3"/>
                </a:solidFill>
                <a:highlight>
                  <a:schemeClr val="dk1"/>
                </a:highlight>
                <a:latin typeface="Archivo Black"/>
                <a:ea typeface="Archivo Black"/>
                <a:cs typeface="Archivo Black"/>
                <a:sym typeface="Archivo Black"/>
              </a:rPr>
              <a:t>40</a:t>
            </a:r>
            <a:r>
              <a:rPr lang="de-DE" sz="1500">
                <a:solidFill>
                  <a:schemeClr val="lt1"/>
                </a:solidFill>
                <a:highlight>
                  <a:schemeClr val="dk1"/>
                </a:highlight>
                <a:latin typeface="Archivo Black"/>
                <a:ea typeface="Archivo Black"/>
                <a:cs typeface="Archivo Black"/>
                <a:sym typeface="Archivo Black"/>
              </a:rPr>
              <a:t>-35-25 %</a:t>
            </a:r>
            <a:endParaRPr sz="1500">
              <a:solidFill>
                <a:schemeClr val="lt1"/>
              </a:solidFill>
              <a:highlight>
                <a:schemeClr val="dk1"/>
              </a:highlight>
              <a:latin typeface="Archivo Black"/>
              <a:ea typeface="Archivo Black"/>
              <a:cs typeface="Archivo Black"/>
              <a:sym typeface="Archivo Black"/>
            </a:endParaRPr>
          </a:p>
          <a:p>
            <a:pPr indent="0" lvl="0" marL="0" rtl="0" algn="l">
              <a:spcBef>
                <a:spcPts val="0"/>
              </a:spcBef>
              <a:spcAft>
                <a:spcPts val="0"/>
              </a:spcAft>
              <a:buNone/>
            </a:pPr>
            <a:r>
              <a:t/>
            </a:r>
            <a:endParaRPr sz="1500">
              <a:solidFill>
                <a:schemeClr val="lt1"/>
              </a:solidFill>
              <a:highlight>
                <a:schemeClr val="dk1"/>
              </a:highlight>
              <a:latin typeface="Archivo Black"/>
              <a:ea typeface="Archivo Black"/>
              <a:cs typeface="Archivo Black"/>
              <a:sym typeface="Archivo Black"/>
            </a:endParaRPr>
          </a:p>
          <a:p>
            <a:pPr indent="0" lvl="0" marL="0" rtl="0" algn="l">
              <a:spcBef>
                <a:spcPts val="0"/>
              </a:spcBef>
              <a:spcAft>
                <a:spcPts val="0"/>
              </a:spcAft>
              <a:buNone/>
            </a:pPr>
            <a:r>
              <a:t/>
            </a:r>
            <a:endParaRPr sz="1500">
              <a:solidFill>
                <a:schemeClr val="lt1"/>
              </a:solidFill>
              <a:highlight>
                <a:schemeClr val="dk1"/>
              </a:highlight>
              <a:latin typeface="Archivo Black"/>
              <a:ea typeface="Archivo Black"/>
              <a:cs typeface="Archivo Black"/>
              <a:sym typeface="Archivo Black"/>
            </a:endParaRPr>
          </a:p>
          <a:p>
            <a:pPr indent="-323850" lvl="0" marL="457200" rtl="0" algn="l">
              <a:spcBef>
                <a:spcPts val="0"/>
              </a:spcBef>
              <a:spcAft>
                <a:spcPts val="0"/>
              </a:spcAft>
              <a:buClr>
                <a:schemeClr val="accent3"/>
              </a:buClr>
              <a:buSzPts val="1500"/>
              <a:buFont typeface="Archivo Black"/>
              <a:buAutoNum type="arabicParenR"/>
            </a:pPr>
            <a:r>
              <a:rPr lang="de-DE" sz="1500">
                <a:solidFill>
                  <a:schemeClr val="lt1"/>
                </a:solidFill>
                <a:highlight>
                  <a:schemeClr val="dk1"/>
                </a:highlight>
                <a:latin typeface="Archivo Black"/>
                <a:ea typeface="Archivo Black"/>
                <a:cs typeface="Archivo Black"/>
                <a:sym typeface="Archivo Black"/>
              </a:rPr>
              <a:t>UEFA was right abolishing the </a:t>
            </a:r>
            <a:r>
              <a:rPr lang="de-DE" sz="1500">
                <a:solidFill>
                  <a:schemeClr val="accent3"/>
                </a:solidFill>
                <a:highlight>
                  <a:schemeClr val="dk1"/>
                </a:highlight>
                <a:latin typeface="Archivo Black"/>
                <a:ea typeface="Archivo Black"/>
                <a:cs typeface="Archivo Black"/>
                <a:sym typeface="Archivo Black"/>
              </a:rPr>
              <a:t>Away Goals Rule</a:t>
            </a:r>
            <a:endParaRPr sz="1500">
              <a:solidFill>
                <a:schemeClr val="accent3"/>
              </a:solidFill>
              <a:highlight>
                <a:schemeClr val="dk1"/>
              </a:highlight>
              <a:latin typeface="Archivo Black"/>
              <a:ea typeface="Archivo Black"/>
              <a:cs typeface="Archivo Black"/>
              <a:sym typeface="Archivo Black"/>
            </a:endParaRPr>
          </a:p>
          <a:p>
            <a:pPr indent="0" lvl="0" marL="0" rtl="0" algn="l">
              <a:spcBef>
                <a:spcPts val="0"/>
              </a:spcBef>
              <a:spcAft>
                <a:spcPts val="0"/>
              </a:spcAft>
              <a:buNone/>
            </a:pPr>
            <a:r>
              <a:t/>
            </a:r>
            <a:endParaRPr sz="1500">
              <a:solidFill>
                <a:schemeClr val="accent3"/>
              </a:solidFill>
              <a:highlight>
                <a:schemeClr val="dk1"/>
              </a:highlight>
              <a:latin typeface="Archivo Black"/>
              <a:ea typeface="Archivo Black"/>
              <a:cs typeface="Archivo Black"/>
              <a:sym typeface="Archivo Black"/>
            </a:endParaRPr>
          </a:p>
          <a:p>
            <a:pPr indent="0" lvl="0" marL="0" rtl="0" algn="l">
              <a:spcBef>
                <a:spcPts val="0"/>
              </a:spcBef>
              <a:spcAft>
                <a:spcPts val="0"/>
              </a:spcAft>
              <a:buNone/>
            </a:pPr>
            <a:r>
              <a:t/>
            </a:r>
            <a:endParaRPr sz="1500">
              <a:solidFill>
                <a:schemeClr val="accent3"/>
              </a:solidFill>
              <a:highlight>
                <a:schemeClr val="dk1"/>
              </a:highlight>
              <a:latin typeface="Archivo Black"/>
              <a:ea typeface="Archivo Black"/>
              <a:cs typeface="Archivo Black"/>
              <a:sym typeface="Archiv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5"/>
          <p:cNvSpPr txBox="1"/>
          <p:nvPr>
            <p:ph type="title"/>
          </p:nvPr>
        </p:nvSpPr>
        <p:spPr>
          <a:xfrm>
            <a:off x="713225" y="539500"/>
            <a:ext cx="7717500" cy="406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de-DE"/>
              <a:t>Thank You!</a:t>
            </a:r>
            <a:br>
              <a:rPr lang="de-DE"/>
            </a:br>
            <a:r>
              <a:rPr lang="de-DE" sz="1800"/>
              <a:t>Any Questions?</a:t>
            </a:r>
            <a:endParaRPr/>
          </a:p>
        </p:txBody>
      </p:sp>
      <p:grpSp>
        <p:nvGrpSpPr>
          <p:cNvPr id="379" name="Google Shape;379;p15"/>
          <p:cNvGrpSpPr/>
          <p:nvPr/>
        </p:nvGrpSpPr>
        <p:grpSpPr>
          <a:xfrm rot="-5400000">
            <a:off x="-3132082" y="1989109"/>
            <a:ext cx="5646690" cy="1668463"/>
            <a:chOff x="3281300" y="4114300"/>
            <a:chExt cx="3351350" cy="934975"/>
          </a:xfrm>
        </p:grpSpPr>
        <p:sp>
          <p:nvSpPr>
            <p:cNvPr id="380" name="Google Shape;380;p15"/>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5"/>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2" name="Google Shape;382;p15"/>
          <p:cNvGrpSpPr/>
          <p:nvPr/>
        </p:nvGrpSpPr>
        <p:grpSpPr>
          <a:xfrm rot="4917415">
            <a:off x="6469544" y="1643021"/>
            <a:ext cx="6430346" cy="2360643"/>
            <a:chOff x="3482725" y="2648925"/>
            <a:chExt cx="3368475" cy="1236600"/>
          </a:xfrm>
        </p:grpSpPr>
        <p:sp>
          <p:nvSpPr>
            <p:cNvPr id="383" name="Google Shape;383;p15"/>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5"/>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6"/>
          <p:cNvSpPr txBox="1"/>
          <p:nvPr/>
        </p:nvSpPr>
        <p:spPr>
          <a:xfrm>
            <a:off x="722873" y="304800"/>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de-DE" sz="2800" u="none" cap="none" strike="noStrike">
                <a:solidFill>
                  <a:schemeClr val="lt1"/>
                </a:solidFill>
                <a:latin typeface="Archivo Black"/>
                <a:ea typeface="Archivo Black"/>
                <a:cs typeface="Archivo Black"/>
                <a:sym typeface="Archivo Black"/>
              </a:rPr>
              <a:t>Sources</a:t>
            </a:r>
            <a:endParaRPr b="0" i="0" sz="2800" u="none" cap="none" strike="noStrike">
              <a:solidFill>
                <a:schemeClr val="lt1"/>
              </a:solidFill>
              <a:latin typeface="Archivo Black"/>
              <a:ea typeface="Archivo Black"/>
              <a:cs typeface="Archivo Black"/>
              <a:sym typeface="Archivo Black"/>
            </a:endParaRPr>
          </a:p>
        </p:txBody>
      </p:sp>
      <p:sp>
        <p:nvSpPr>
          <p:cNvPr id="390" name="Google Shape;390;p16"/>
          <p:cNvSpPr txBox="1"/>
          <p:nvPr/>
        </p:nvSpPr>
        <p:spPr>
          <a:xfrm>
            <a:off x="702575" y="853465"/>
            <a:ext cx="75000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accent3"/>
                </a:solidFill>
                <a:latin typeface="Archivo Black"/>
                <a:ea typeface="Archivo Black"/>
                <a:cs typeface="Archivo Black"/>
                <a:sym typeface="Archivo Black"/>
              </a:rPr>
              <a:t>Papers: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lt1"/>
                </a:solidFill>
                <a:highlight>
                  <a:srgbClr val="000000"/>
                </a:highlight>
                <a:latin typeface="Arial"/>
                <a:ea typeface="Arial"/>
                <a:cs typeface="Arial"/>
                <a:sym typeface="Arial"/>
              </a:rPr>
              <a:t>(1) Nevill, A.M. and Holder, R.L., 1999. Home advantage in sport. </a:t>
            </a:r>
            <a:r>
              <a:rPr b="0" i="1" lang="de-DE" sz="800" u="none" cap="none" strike="noStrike">
                <a:solidFill>
                  <a:schemeClr val="lt1"/>
                </a:solidFill>
                <a:highlight>
                  <a:srgbClr val="000000"/>
                </a:highlight>
                <a:latin typeface="Arial"/>
                <a:ea typeface="Arial"/>
                <a:cs typeface="Arial"/>
                <a:sym typeface="Arial"/>
              </a:rPr>
              <a:t>Sports Medicine</a:t>
            </a:r>
            <a:r>
              <a:rPr b="0" i="0" lang="de-DE" sz="800" u="none" cap="none" strike="noStrike">
                <a:solidFill>
                  <a:schemeClr val="lt1"/>
                </a:solidFill>
                <a:highlight>
                  <a:srgbClr val="000000"/>
                </a:highlight>
                <a:latin typeface="Arial"/>
                <a:ea typeface="Arial"/>
                <a:cs typeface="Arial"/>
                <a:sym typeface="Arial"/>
              </a:rPr>
              <a:t>, </a:t>
            </a:r>
            <a:r>
              <a:rPr b="0" i="1" lang="de-DE" sz="800" u="none" cap="none" strike="noStrike">
                <a:solidFill>
                  <a:schemeClr val="lt1"/>
                </a:solidFill>
                <a:highlight>
                  <a:srgbClr val="000000"/>
                </a:highlight>
                <a:latin typeface="Arial"/>
                <a:ea typeface="Arial"/>
                <a:cs typeface="Arial"/>
                <a:sym typeface="Arial"/>
              </a:rPr>
              <a:t>28</a:t>
            </a:r>
            <a:r>
              <a:rPr b="0" i="0" lang="de-DE" sz="800" u="none" cap="none" strike="noStrike">
                <a:solidFill>
                  <a:schemeClr val="lt1"/>
                </a:solidFill>
                <a:highlight>
                  <a:srgbClr val="000000"/>
                </a:highlight>
                <a:latin typeface="Arial"/>
                <a:ea typeface="Arial"/>
                <a:cs typeface="Arial"/>
                <a:sym typeface="Arial"/>
              </a:rPr>
              <a:t>(4), pp.221-236.</a:t>
            </a:r>
            <a:endParaRPr b="0" i="0" sz="800" u="none" cap="none" strike="noStrike">
              <a:solidFill>
                <a:schemeClr val="lt1"/>
              </a:solidFill>
              <a:highlight>
                <a:srgbClr val="000000"/>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lt1"/>
                </a:solidFill>
                <a:highlight>
                  <a:schemeClr val="dk1"/>
                </a:highlight>
                <a:latin typeface="Arial"/>
                <a:ea typeface="Arial"/>
                <a:cs typeface="Arial"/>
                <a:sym typeface="Arial"/>
              </a:rPr>
              <a:t>(2) Pollard, R., 2008. Home advantage in football: A current review of an unsolved puzzle. </a:t>
            </a:r>
            <a:r>
              <a:rPr b="0" i="1" lang="de-DE" sz="800" u="none" cap="none" strike="noStrike">
                <a:solidFill>
                  <a:schemeClr val="lt1"/>
                </a:solidFill>
                <a:highlight>
                  <a:schemeClr val="dk1"/>
                </a:highlight>
                <a:latin typeface="Arial"/>
                <a:ea typeface="Arial"/>
                <a:cs typeface="Arial"/>
                <a:sym typeface="Arial"/>
              </a:rPr>
              <a:t>The open sports sciences journal</a:t>
            </a:r>
            <a:r>
              <a:rPr b="0" i="0" lang="de-DE" sz="800" u="none" cap="none" strike="noStrike">
                <a:solidFill>
                  <a:schemeClr val="lt1"/>
                </a:solidFill>
                <a:highlight>
                  <a:schemeClr val="dk1"/>
                </a:highlight>
                <a:latin typeface="Arial"/>
                <a:ea typeface="Arial"/>
                <a:cs typeface="Arial"/>
                <a:sym typeface="Arial"/>
              </a:rPr>
              <a:t>, </a:t>
            </a:r>
            <a:r>
              <a:rPr b="0" i="1" lang="de-DE" sz="800" u="none" cap="none" strike="noStrike">
                <a:solidFill>
                  <a:schemeClr val="lt1"/>
                </a:solidFill>
                <a:highlight>
                  <a:schemeClr val="dk1"/>
                </a:highlight>
                <a:latin typeface="Arial"/>
                <a:ea typeface="Arial"/>
                <a:cs typeface="Arial"/>
                <a:sym typeface="Arial"/>
              </a:rPr>
              <a:t>1</a:t>
            </a:r>
            <a:r>
              <a:rPr b="0" i="0" lang="de-DE" sz="800" u="none" cap="none" strike="noStrike">
                <a:solidFill>
                  <a:schemeClr val="lt1"/>
                </a:solidFill>
                <a:highlight>
                  <a:schemeClr val="dk1"/>
                </a:highlight>
                <a:latin typeface="Arial"/>
                <a:ea typeface="Arial"/>
                <a:cs typeface="Arial"/>
                <a:sym typeface="Arial"/>
              </a:rPr>
              <a:t>(1).</a:t>
            </a:r>
            <a:endParaRPr b="0" i="0" sz="800" u="none" cap="none" strike="noStrike">
              <a:solidFill>
                <a:schemeClr val="lt1"/>
              </a:solidFill>
              <a:highlight>
                <a:schemeClr val="dk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de-DE" sz="1400" u="none" cap="none" strike="noStrike">
                <a:solidFill>
                  <a:schemeClr val="accent3"/>
                </a:solidFill>
                <a:latin typeface="Archivo Black"/>
                <a:ea typeface="Archivo Black"/>
                <a:cs typeface="Archivo Black"/>
                <a:sym typeface="Archivo Black"/>
              </a:rPr>
              <a:t>Pictures/Screenshots:</a:t>
            </a:r>
            <a:endParaRPr>
              <a:solidFill>
                <a:schemeClr val="accent3"/>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800"/>
              <a:buFont typeface="Arial"/>
              <a:buNone/>
            </a:pPr>
            <a:r>
              <a:rPr lang="de-DE" sz="800">
                <a:solidFill>
                  <a:schemeClr val="lt1"/>
                </a:solidFill>
              </a:rPr>
              <a:t>(3) </a:t>
            </a:r>
            <a:r>
              <a:rPr lang="de-DE" sz="800">
                <a:solidFill>
                  <a:schemeClr val="lt1"/>
                </a:solidFill>
              </a:rPr>
              <a:t>Carron, A.V., Loughhead, T.M. and Bray, S.R., 2005. The home advantage in sport competitions: Courneya and Carron's (1992) conceptual framework a decade later. </a:t>
            </a:r>
            <a:r>
              <a:rPr i="1" lang="de-DE" sz="800">
                <a:solidFill>
                  <a:schemeClr val="lt1"/>
                </a:solidFill>
              </a:rPr>
              <a:t>Journal of sports sciences</a:t>
            </a:r>
            <a:r>
              <a:rPr lang="de-DE" sz="800">
                <a:solidFill>
                  <a:schemeClr val="lt1"/>
                </a:solidFill>
              </a:rPr>
              <a:t>, </a:t>
            </a:r>
            <a:r>
              <a:rPr i="1" lang="de-DE" sz="800">
                <a:solidFill>
                  <a:schemeClr val="lt1"/>
                </a:solidFill>
              </a:rPr>
              <a:t>23</a:t>
            </a:r>
            <a:r>
              <a:rPr lang="de-DE" sz="800">
                <a:solidFill>
                  <a:schemeClr val="lt1"/>
                </a:solidFill>
              </a:rPr>
              <a:t>(4), pp.395-407.</a:t>
            </a:r>
            <a:endParaRPr sz="800">
              <a:solidFill>
                <a:schemeClr val="lt1"/>
              </a:solidFill>
            </a:endParaRPr>
          </a:p>
          <a:p>
            <a:pPr indent="0" lvl="0" marL="0" rtl="0" algn="l">
              <a:spcBef>
                <a:spcPts val="0"/>
              </a:spcBef>
              <a:spcAft>
                <a:spcPts val="0"/>
              </a:spcAft>
              <a:buClr>
                <a:schemeClr val="dk1"/>
              </a:buClr>
              <a:buSzPts val="800"/>
              <a:buFont typeface="Arial"/>
              <a:buNone/>
            </a:pPr>
            <a:r>
              <a:rPr lang="de-DE" sz="800">
                <a:solidFill>
                  <a:schemeClr val="lt1"/>
                </a:solidFill>
              </a:rPr>
              <a:t>(4) </a:t>
            </a:r>
            <a:r>
              <a:rPr lang="de-DE" sz="800">
                <a:solidFill>
                  <a:schemeClr val="lt1"/>
                </a:solidFill>
                <a:highlight>
                  <a:schemeClr val="dk1"/>
                </a:highlight>
              </a:rPr>
              <a:t>Pollard, R., 2008. Home advantage in football: A current review of an unsolved puzzle. </a:t>
            </a:r>
            <a:r>
              <a:rPr i="1" lang="de-DE" sz="800">
                <a:solidFill>
                  <a:schemeClr val="lt1"/>
                </a:solidFill>
                <a:highlight>
                  <a:schemeClr val="dk1"/>
                </a:highlight>
              </a:rPr>
              <a:t>The open sports sciences journal</a:t>
            </a:r>
            <a:r>
              <a:rPr lang="de-DE" sz="800">
                <a:solidFill>
                  <a:schemeClr val="lt1"/>
                </a:solidFill>
                <a:highlight>
                  <a:schemeClr val="dk1"/>
                </a:highlight>
              </a:rPr>
              <a:t>, </a:t>
            </a:r>
            <a:r>
              <a:rPr i="1" lang="de-DE" sz="800">
                <a:solidFill>
                  <a:schemeClr val="lt1"/>
                </a:solidFill>
                <a:highlight>
                  <a:schemeClr val="dk1"/>
                </a:highlight>
              </a:rPr>
              <a:t>1</a:t>
            </a:r>
            <a:r>
              <a:rPr lang="de-DE" sz="800">
                <a:solidFill>
                  <a:schemeClr val="lt1"/>
                </a:solidFill>
                <a:highlight>
                  <a:schemeClr val="dk1"/>
                </a:highlight>
              </a:rPr>
              <a:t>(1), pp.12-14.</a:t>
            </a:r>
            <a:endParaRPr sz="800">
              <a:solidFill>
                <a:schemeClr val="lt1"/>
              </a:solidFill>
              <a:highlight>
                <a:schemeClr val="dk1"/>
              </a:highlight>
            </a:endParaRPr>
          </a:p>
          <a:p>
            <a:pPr indent="0" lvl="0" marL="0" rtl="0" algn="l">
              <a:spcBef>
                <a:spcPts val="0"/>
              </a:spcBef>
              <a:spcAft>
                <a:spcPts val="0"/>
              </a:spcAft>
              <a:buClr>
                <a:schemeClr val="dk1"/>
              </a:buClr>
              <a:buSzPts val="800"/>
              <a:buFont typeface="Arial"/>
              <a:buNone/>
            </a:pPr>
            <a:r>
              <a:rPr lang="de-DE" sz="800">
                <a:solidFill>
                  <a:schemeClr val="lt1"/>
                </a:solidFill>
                <a:highlight>
                  <a:schemeClr val="dk1"/>
                </a:highlight>
              </a:rPr>
              <a:t>(5) </a:t>
            </a:r>
            <a:r>
              <a:rPr lang="de-DE" sz="800" u="sng">
                <a:solidFill>
                  <a:schemeClr val="hlink"/>
                </a:solidFill>
                <a:highlight>
                  <a:schemeClr val="dk1"/>
                </a:highlight>
                <a:hlinkClick r:id="rId3"/>
              </a:rPr>
              <a:t>https://www.skysports.com/football/news/11095/12340830/away-goals-rule-abolished-for-uefa-competitions-from-2021-22-season</a:t>
            </a:r>
            <a:endParaRPr sz="800">
              <a:solidFill>
                <a:schemeClr val="lt1"/>
              </a:solidFill>
              <a:highlight>
                <a:schemeClr val="dk1"/>
              </a:highlight>
            </a:endParaRPr>
          </a:p>
          <a:p>
            <a:pPr indent="0" lvl="0" marL="0" rtl="0" algn="l">
              <a:spcBef>
                <a:spcPts val="0"/>
              </a:spcBef>
              <a:spcAft>
                <a:spcPts val="0"/>
              </a:spcAft>
              <a:buClr>
                <a:schemeClr val="dk1"/>
              </a:buClr>
              <a:buSzPts val="800"/>
              <a:buFont typeface="Arial"/>
              <a:buNone/>
            </a:pPr>
            <a:r>
              <a:rPr lang="de-DE" sz="800">
                <a:solidFill>
                  <a:schemeClr val="lt1"/>
                </a:solidFill>
                <a:highlight>
                  <a:schemeClr val="dk1"/>
                </a:highlight>
              </a:rPr>
              <a:t>(6) </a:t>
            </a:r>
            <a:r>
              <a:rPr lang="de-DE" sz="800" u="sng">
                <a:solidFill>
                  <a:schemeClr val="hlink"/>
                </a:solidFill>
                <a:highlight>
                  <a:schemeClr val="dk1"/>
                </a:highlight>
                <a:hlinkClick r:id="rId4"/>
              </a:rPr>
              <a:t>https://www.uefa.com/returntoplay/news/026a-1298aeb73a7a-5b64cb68d920-1000--abolition-of-away-goals-rule-in-all-uefa-club-competitions</a:t>
            </a:r>
            <a:r>
              <a:rPr lang="de-DE" sz="800">
                <a:solidFill>
                  <a:schemeClr val="lt1"/>
                </a:solidFill>
                <a:highlight>
                  <a:schemeClr val="dk1"/>
                </a:highlight>
              </a:rPr>
              <a:t>/</a:t>
            </a:r>
            <a:endParaRPr sz="800">
              <a:solidFill>
                <a:schemeClr val="lt1"/>
              </a:solidFill>
              <a:highlight>
                <a:schemeClr val="dk1"/>
              </a:highlight>
            </a:endParaRPr>
          </a:p>
          <a:p>
            <a:pPr indent="0" lvl="0" marL="0" rtl="0" algn="l">
              <a:spcBef>
                <a:spcPts val="0"/>
              </a:spcBef>
              <a:spcAft>
                <a:spcPts val="0"/>
              </a:spcAft>
              <a:buClr>
                <a:schemeClr val="dk1"/>
              </a:buClr>
              <a:buSzPts val="800"/>
              <a:buFont typeface="Arial"/>
              <a:buNone/>
            </a:pPr>
            <a:r>
              <a:rPr lang="de-DE" sz="800">
                <a:solidFill>
                  <a:schemeClr val="lt1"/>
                </a:solidFill>
                <a:highlight>
                  <a:schemeClr val="dk1"/>
                </a:highlight>
              </a:rPr>
              <a:t>(7) </a:t>
            </a:r>
            <a:r>
              <a:rPr lang="de-DE" sz="800" u="sng">
                <a:solidFill>
                  <a:schemeClr val="hlink"/>
                </a:solidFill>
                <a:highlight>
                  <a:schemeClr val="dk1"/>
                </a:highlight>
                <a:hlinkClick r:id="rId5"/>
              </a:rPr>
              <a:t>https://www.sportschau.de/fussball/bundesliga/dfl-relegation-bundesliga-ohne-auswaertstorregel-100.html</a:t>
            </a:r>
            <a:endParaRPr sz="800">
              <a:solidFill>
                <a:schemeClr val="lt1"/>
              </a:solidFill>
              <a:highlight>
                <a:schemeClr val="dk1"/>
              </a:highlight>
            </a:endParaRPr>
          </a:p>
          <a:p>
            <a:pPr indent="0" lvl="0" marL="0" rtl="0" algn="l">
              <a:spcBef>
                <a:spcPts val="0"/>
              </a:spcBef>
              <a:spcAft>
                <a:spcPts val="0"/>
              </a:spcAft>
              <a:buClr>
                <a:schemeClr val="dk1"/>
              </a:buClr>
              <a:buSzPts val="800"/>
              <a:buFont typeface="Arial"/>
              <a:buNone/>
            </a:pPr>
            <a:r>
              <a:rPr lang="de-DE" sz="800">
                <a:solidFill>
                  <a:schemeClr val="lt1"/>
                </a:solidFill>
                <a:highlight>
                  <a:schemeClr val="dk1"/>
                </a:highlight>
              </a:rPr>
              <a:t>(8) </a:t>
            </a:r>
            <a:r>
              <a:rPr lang="de-DE" sz="800" u="sng">
                <a:solidFill>
                  <a:schemeClr val="hlink"/>
                </a:solidFill>
                <a:highlight>
                  <a:schemeClr val="dk1"/>
                </a:highlight>
                <a:hlinkClick r:id="rId6"/>
              </a:rPr>
              <a:t>https://www.goal.com/en/news/away-goals-rule-what-is-it-will-uefa-drop-from-champions/c8h61pd7sm916zulqe11ug53</a:t>
            </a:r>
            <a:endParaRPr sz="800">
              <a:solidFill>
                <a:schemeClr val="lt1"/>
              </a:solidFill>
              <a:highlight>
                <a:schemeClr val="dk1"/>
              </a:highlight>
            </a:endParaRPr>
          </a:p>
          <a:p>
            <a:pPr indent="0" lvl="0" marL="0" rtl="0" algn="l">
              <a:spcBef>
                <a:spcPts val="0"/>
              </a:spcBef>
              <a:spcAft>
                <a:spcPts val="0"/>
              </a:spcAft>
              <a:buClr>
                <a:schemeClr val="dk1"/>
              </a:buClr>
              <a:buSzPts val="800"/>
              <a:buFont typeface="Arial"/>
              <a:buNone/>
            </a:pPr>
            <a:r>
              <a:rPr lang="de-DE" sz="800">
                <a:solidFill>
                  <a:schemeClr val="lt1"/>
                </a:solidFill>
                <a:highlight>
                  <a:schemeClr val="dk1"/>
                </a:highlight>
              </a:rPr>
              <a:t>(9) </a:t>
            </a:r>
            <a:r>
              <a:rPr lang="de-DE" sz="800" u="sng">
                <a:solidFill>
                  <a:schemeClr val="hlink"/>
                </a:solidFill>
                <a:highlight>
                  <a:schemeClr val="dk1"/>
                </a:highlight>
                <a:hlinkClick r:id="rId7"/>
              </a:rPr>
              <a:t>https://www.api-football.com/</a:t>
            </a:r>
            <a:endParaRPr sz="800">
              <a:solidFill>
                <a:schemeClr val="lt1"/>
              </a:solidFill>
              <a:highlight>
                <a:schemeClr val="dk1"/>
              </a:highlight>
            </a:endParaRPr>
          </a:p>
          <a:p>
            <a:pPr indent="0" lvl="0" marL="0" rtl="0" algn="l">
              <a:spcBef>
                <a:spcPts val="0"/>
              </a:spcBef>
              <a:spcAft>
                <a:spcPts val="0"/>
              </a:spcAft>
              <a:buClr>
                <a:schemeClr val="dk1"/>
              </a:buClr>
              <a:buSzPts val="800"/>
              <a:buFont typeface="Arial"/>
              <a:buNone/>
            </a:pPr>
            <a:r>
              <a:t/>
            </a:r>
            <a:endParaRPr sz="800">
              <a:solidFill>
                <a:schemeClr val="lt1"/>
              </a:solidFill>
              <a:highlight>
                <a:schemeClr val="dk1"/>
              </a:highlight>
            </a:endParaRPr>
          </a:p>
          <a:p>
            <a:pPr indent="0" lvl="0" marL="0" rtl="0" algn="l">
              <a:spcBef>
                <a:spcPts val="0"/>
              </a:spcBef>
              <a:spcAft>
                <a:spcPts val="0"/>
              </a:spcAft>
              <a:buClr>
                <a:schemeClr val="dk1"/>
              </a:buClr>
              <a:buSzPts val="1400"/>
              <a:buFont typeface="Arial"/>
              <a:buNone/>
            </a:pPr>
            <a:r>
              <a:rPr lang="de-DE">
                <a:solidFill>
                  <a:schemeClr val="accent3"/>
                </a:solidFill>
                <a:latin typeface="Archivo Black"/>
                <a:ea typeface="Archivo Black"/>
                <a:cs typeface="Archivo Black"/>
                <a:sym typeface="Archivo Black"/>
              </a:rPr>
              <a:t>Pictograms</a:t>
            </a:r>
            <a:r>
              <a:rPr lang="de-DE">
                <a:solidFill>
                  <a:schemeClr val="accent3"/>
                </a:solidFill>
                <a:latin typeface="Archivo Black"/>
                <a:ea typeface="Archivo Black"/>
                <a:cs typeface="Archivo Black"/>
                <a:sym typeface="Archivo Black"/>
              </a:rPr>
              <a:t>:</a:t>
            </a:r>
            <a:endParaRPr>
              <a:solidFill>
                <a:schemeClr val="lt1"/>
              </a:solidFill>
              <a:latin typeface="Archivo Black"/>
              <a:ea typeface="Archivo Black"/>
              <a:cs typeface="Archivo Black"/>
              <a:sym typeface="Archivo Black"/>
            </a:endParaRPr>
          </a:p>
          <a:p>
            <a:pPr indent="0" lvl="0" marL="0" rtl="0" algn="l">
              <a:spcBef>
                <a:spcPts val="0"/>
              </a:spcBef>
              <a:spcAft>
                <a:spcPts val="0"/>
              </a:spcAft>
              <a:buClr>
                <a:schemeClr val="dk1"/>
              </a:buClr>
              <a:buSzPts val="800"/>
              <a:buFont typeface="Arial"/>
              <a:buNone/>
            </a:pPr>
            <a:r>
              <a:rPr lang="de-DE" sz="800" u="sng">
                <a:solidFill>
                  <a:schemeClr val="hlink"/>
                </a:solidFill>
                <a:hlinkClick r:id="rId8"/>
              </a:rPr>
              <a:t>https://www.flaticon.com</a:t>
            </a:r>
            <a:endParaRPr>
              <a:solidFill>
                <a:schemeClr val="lt1"/>
              </a:solidFill>
              <a:latin typeface="Archivo Black"/>
              <a:ea typeface="Archivo Black"/>
              <a:cs typeface="Archivo Black"/>
              <a:sym typeface="Archivo Black"/>
            </a:endParaRPr>
          </a:p>
          <a:p>
            <a:pPr indent="0" lvl="0" marL="0" rtl="0" algn="l">
              <a:spcBef>
                <a:spcPts val="0"/>
              </a:spcBef>
              <a:spcAft>
                <a:spcPts val="0"/>
              </a:spcAft>
              <a:buClr>
                <a:schemeClr val="dk1"/>
              </a:buClr>
              <a:buSzPts val="800"/>
              <a:buFont typeface="Arial"/>
              <a:buNone/>
            </a:pPr>
            <a:r>
              <a:t/>
            </a:r>
            <a:endParaRPr>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800"/>
              <a:buFont typeface="Arial"/>
              <a:buNone/>
            </a:pPr>
            <a:r>
              <a:rPr b="0" i="0" lang="de-DE" sz="800" u="none" cap="none" strike="noStrike">
                <a:solidFill>
                  <a:schemeClr val="lt1"/>
                </a:solidFill>
                <a:latin typeface="Arial"/>
                <a:ea typeface="Arial"/>
                <a:cs typeface="Arial"/>
                <a:sym typeface="Arial"/>
              </a:rPr>
              <a:t>- All screenshots and web sources were taken or visited in </a:t>
            </a:r>
            <a:r>
              <a:rPr lang="de-DE" sz="800">
                <a:solidFill>
                  <a:schemeClr val="lt1"/>
                </a:solidFill>
              </a:rPr>
              <a:t>10</a:t>
            </a:r>
            <a:r>
              <a:rPr b="0" i="0" lang="de-DE" sz="800" u="none" cap="none" strike="noStrike">
                <a:solidFill>
                  <a:schemeClr val="lt1"/>
                </a:solidFill>
                <a:latin typeface="Arial"/>
                <a:ea typeface="Arial"/>
                <a:cs typeface="Arial"/>
                <a:sym typeface="Arial"/>
              </a:rPr>
              <a:t>.0</a:t>
            </a:r>
            <a:r>
              <a:rPr lang="de-DE" sz="800">
                <a:solidFill>
                  <a:schemeClr val="lt1"/>
                </a:solidFill>
              </a:rPr>
              <a:t>2</a:t>
            </a:r>
            <a:r>
              <a:rPr b="0" i="0" lang="de-DE" sz="800" u="none" cap="none" strike="noStrike">
                <a:solidFill>
                  <a:schemeClr val="lt1"/>
                </a:solidFill>
                <a:latin typeface="Arial"/>
                <a:ea typeface="Arial"/>
                <a:cs typeface="Arial"/>
                <a:sym typeface="Arial"/>
              </a:rPr>
              <a:t>.2022</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
          <p:cNvSpPr txBox="1"/>
          <p:nvPr>
            <p:ph type="title"/>
          </p:nvPr>
        </p:nvSpPr>
        <p:spPr>
          <a:xfrm>
            <a:off x="1621765" y="2589675"/>
            <a:ext cx="6142009"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de-DE" sz="4700"/>
              <a:t>Motivation</a:t>
            </a:r>
            <a:endParaRPr/>
          </a:p>
        </p:txBody>
      </p:sp>
      <p:sp>
        <p:nvSpPr>
          <p:cNvPr id="146" name="Google Shape;146;p3"/>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de-DE" sz="1400"/>
              <a:t>Why do we care?</a:t>
            </a:r>
            <a:endParaRPr/>
          </a:p>
          <a:p>
            <a:pPr indent="0" lvl="0" marL="0" rtl="0" algn="ctr">
              <a:lnSpc>
                <a:spcPct val="100000"/>
              </a:lnSpc>
              <a:spcBef>
                <a:spcPts val="0"/>
              </a:spcBef>
              <a:spcAft>
                <a:spcPts val="0"/>
              </a:spcAft>
              <a:buSzPts val="2100"/>
              <a:buNone/>
            </a:pPr>
            <a:r>
              <a:t/>
            </a:r>
            <a:endParaRPr/>
          </a:p>
        </p:txBody>
      </p:sp>
      <p:sp>
        <p:nvSpPr>
          <p:cNvPr id="147" name="Google Shape;147;p3"/>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de-DE"/>
              <a:t>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500"/>
                                        <p:tgtEl>
                                          <p:spTgt spid="1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500"/>
                                        <p:tgtEl>
                                          <p:spTgt spid="14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g111a4825789_1_0"/>
          <p:cNvPicPr preferRelativeResize="0"/>
          <p:nvPr/>
        </p:nvPicPr>
        <p:blipFill>
          <a:blip r:embed="rId3">
            <a:alphaModFix/>
          </a:blip>
          <a:stretch>
            <a:fillRect/>
          </a:stretch>
        </p:blipFill>
        <p:spPr>
          <a:xfrm>
            <a:off x="576875" y="369650"/>
            <a:ext cx="2440850" cy="2440850"/>
          </a:xfrm>
          <a:prstGeom prst="rect">
            <a:avLst/>
          </a:prstGeom>
          <a:noFill/>
          <a:ln>
            <a:noFill/>
          </a:ln>
        </p:spPr>
      </p:pic>
      <p:pic>
        <p:nvPicPr>
          <p:cNvPr id="153" name="Google Shape;153;g111a4825789_1_0"/>
          <p:cNvPicPr preferRelativeResize="0"/>
          <p:nvPr/>
        </p:nvPicPr>
        <p:blipFill>
          <a:blip r:embed="rId4">
            <a:alphaModFix/>
          </a:blip>
          <a:stretch>
            <a:fillRect/>
          </a:stretch>
        </p:blipFill>
        <p:spPr>
          <a:xfrm>
            <a:off x="4942975" y="481750"/>
            <a:ext cx="2328750" cy="2328750"/>
          </a:xfrm>
          <a:prstGeom prst="rect">
            <a:avLst/>
          </a:prstGeom>
          <a:noFill/>
          <a:ln>
            <a:noFill/>
          </a:ln>
        </p:spPr>
      </p:pic>
      <p:pic>
        <p:nvPicPr>
          <p:cNvPr id="154" name="Google Shape;154;g111a4825789_1_0"/>
          <p:cNvPicPr preferRelativeResize="0"/>
          <p:nvPr/>
        </p:nvPicPr>
        <p:blipFill>
          <a:blip r:embed="rId5">
            <a:alphaModFix/>
          </a:blip>
          <a:stretch>
            <a:fillRect/>
          </a:stretch>
        </p:blipFill>
        <p:spPr>
          <a:xfrm>
            <a:off x="3478050" y="1255722"/>
            <a:ext cx="1086188" cy="1086188"/>
          </a:xfrm>
          <a:prstGeom prst="rect">
            <a:avLst/>
          </a:prstGeom>
          <a:noFill/>
          <a:ln>
            <a:noFill/>
          </a:ln>
        </p:spPr>
      </p:pic>
      <p:pic>
        <p:nvPicPr>
          <p:cNvPr id="155" name="Google Shape;155;g111a4825789_1_0"/>
          <p:cNvPicPr preferRelativeResize="0"/>
          <p:nvPr/>
        </p:nvPicPr>
        <p:blipFill>
          <a:blip r:embed="rId6">
            <a:alphaModFix/>
          </a:blip>
          <a:stretch>
            <a:fillRect/>
          </a:stretch>
        </p:blipFill>
        <p:spPr>
          <a:xfrm>
            <a:off x="1424675" y="3823125"/>
            <a:ext cx="777975" cy="777975"/>
          </a:xfrm>
          <a:prstGeom prst="rect">
            <a:avLst/>
          </a:prstGeom>
          <a:noFill/>
          <a:ln cap="flat" cmpd="sng" w="38100">
            <a:solidFill>
              <a:schemeClr val="accent3"/>
            </a:solidFill>
            <a:prstDash val="solid"/>
            <a:round/>
            <a:headEnd len="sm" w="sm" type="none"/>
            <a:tailEnd len="sm" w="sm" type="none"/>
          </a:ln>
          <a:effectLst>
            <a:reflection blurRad="0" dir="5400000" dist="38100" endA="0" endPos="30000" fadeDir="5400012" kx="0" rotWithShape="0" algn="bl" stPos="0" sy="-100000" ky="0"/>
          </a:effectLst>
        </p:spPr>
      </p:pic>
      <p:pic>
        <p:nvPicPr>
          <p:cNvPr id="156" name="Google Shape;156;g111a4825789_1_0"/>
          <p:cNvPicPr preferRelativeResize="0"/>
          <p:nvPr/>
        </p:nvPicPr>
        <p:blipFill>
          <a:blip r:embed="rId6">
            <a:alphaModFix/>
          </a:blip>
          <a:stretch>
            <a:fillRect/>
          </a:stretch>
        </p:blipFill>
        <p:spPr>
          <a:xfrm>
            <a:off x="2458150" y="3514900"/>
            <a:ext cx="1086200" cy="1086200"/>
          </a:xfrm>
          <a:prstGeom prst="rect">
            <a:avLst/>
          </a:prstGeom>
          <a:noFill/>
          <a:ln cap="flat" cmpd="sng" w="38100">
            <a:solidFill>
              <a:schemeClr val="accent3"/>
            </a:solidFill>
            <a:prstDash val="solid"/>
            <a:round/>
            <a:headEnd len="sm" w="sm" type="none"/>
            <a:tailEnd len="sm" w="sm" type="none"/>
          </a:ln>
          <a:effectLst>
            <a:reflection blurRad="0" dir="5400000" dist="38100" endA="0" endPos="30000" fadeDir="5400012" kx="0" rotWithShape="0" algn="bl" stPos="0" sy="-100000" ky="0"/>
          </a:effectLst>
        </p:spPr>
      </p:pic>
      <p:pic>
        <p:nvPicPr>
          <p:cNvPr id="157" name="Google Shape;157;g111a4825789_1_0"/>
          <p:cNvPicPr preferRelativeResize="0"/>
          <p:nvPr/>
        </p:nvPicPr>
        <p:blipFill>
          <a:blip r:embed="rId6">
            <a:alphaModFix/>
          </a:blip>
          <a:stretch>
            <a:fillRect/>
          </a:stretch>
        </p:blipFill>
        <p:spPr>
          <a:xfrm>
            <a:off x="3799850" y="3227100"/>
            <a:ext cx="1374001" cy="1374001"/>
          </a:xfrm>
          <a:prstGeom prst="rect">
            <a:avLst/>
          </a:prstGeom>
          <a:noFill/>
          <a:ln cap="flat" cmpd="sng" w="38100">
            <a:solidFill>
              <a:schemeClr val="accent3"/>
            </a:solidFill>
            <a:prstDash val="solid"/>
            <a:round/>
            <a:headEnd len="sm" w="sm" type="none"/>
            <a:tailEnd len="sm" w="sm" type="none"/>
          </a:ln>
          <a:effectLst>
            <a:reflection blurRad="0" dir="5400000" dist="38100" endA="0" endPos="30000" fadeDir="5400012" kx="0" rotWithShape="0" algn="bl" stPos="0" sy="-100000" ky="0"/>
          </a:effectLst>
        </p:spPr>
      </p:pic>
      <p:pic>
        <p:nvPicPr>
          <p:cNvPr id="158" name="Google Shape;158;g111a4825789_1_0"/>
          <p:cNvPicPr preferRelativeResize="0"/>
          <p:nvPr/>
        </p:nvPicPr>
        <p:blipFill>
          <a:blip r:embed="rId6">
            <a:alphaModFix/>
          </a:blip>
          <a:stretch>
            <a:fillRect/>
          </a:stretch>
        </p:blipFill>
        <p:spPr>
          <a:xfrm>
            <a:off x="5429350" y="3039100"/>
            <a:ext cx="1562001" cy="1562001"/>
          </a:xfrm>
          <a:prstGeom prst="rect">
            <a:avLst/>
          </a:prstGeom>
          <a:noFill/>
          <a:ln cap="flat" cmpd="sng" w="38100">
            <a:solidFill>
              <a:schemeClr val="accent3"/>
            </a:solidFill>
            <a:prstDash val="solid"/>
            <a:round/>
            <a:headEnd len="sm" w="sm" type="none"/>
            <a:tailEnd len="sm" w="sm" type="none"/>
          </a:ln>
          <a:effectLst>
            <a:reflection blurRad="0" dir="5400000" dist="38100" endA="0" endPos="30000" fadeDir="5400012" kx="0" rotWithShape="0" algn="bl"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14f067820f_0_0"/>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Home Advantage</a:t>
            </a:r>
            <a:endParaRPr/>
          </a:p>
        </p:txBody>
      </p:sp>
      <p:sp>
        <p:nvSpPr>
          <p:cNvPr id="164" name="Google Shape;164;g114f067820f_0_0"/>
          <p:cNvSpPr txBox="1"/>
          <p:nvPr/>
        </p:nvSpPr>
        <p:spPr>
          <a:xfrm>
            <a:off x="5256912" y="425314"/>
            <a:ext cx="1909500" cy="236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165" name="Google Shape;165;g114f067820f_0_0"/>
          <p:cNvSpPr txBox="1"/>
          <p:nvPr/>
        </p:nvSpPr>
        <p:spPr>
          <a:xfrm>
            <a:off x="696175" y="1150625"/>
            <a:ext cx="2710200" cy="171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0" i="0" lang="de-DE" sz="1200" u="none" cap="none" strike="noStrike">
                <a:solidFill>
                  <a:schemeClr val="accent3"/>
                </a:solidFill>
                <a:latin typeface="Archivo Black"/>
                <a:ea typeface="Archivo Black"/>
                <a:cs typeface="Archivo Black"/>
                <a:sym typeface="Archivo Black"/>
              </a:rPr>
              <a:t>Alan M. Nevill and Roger L. Holder</a:t>
            </a:r>
            <a:r>
              <a:rPr b="0" i="0" lang="de-DE" sz="1200" u="none" cap="none" strike="noStrike">
                <a:solidFill>
                  <a:schemeClr val="lt1"/>
                </a:solidFill>
                <a:latin typeface="Archivo Black"/>
                <a:ea typeface="Archivo Black"/>
                <a:cs typeface="Archivo Black"/>
                <a:sym typeface="Archivo Black"/>
              </a:rPr>
              <a:t> - 4 main reasons (1):</a:t>
            </a:r>
            <a:endParaRPr b="0" i="0" sz="1200" u="none" cap="none" strike="noStrike">
              <a:solidFill>
                <a:srgbClr val="000000"/>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t/>
            </a:r>
            <a:endParaRPr b="0" i="0" sz="1200" u="none" cap="none" strike="noStrike">
              <a:solidFill>
                <a:schemeClr val="lt1"/>
              </a:solidFill>
              <a:latin typeface="Archivo Black"/>
              <a:ea typeface="Archivo Black"/>
              <a:cs typeface="Archivo Black"/>
              <a:sym typeface="Archivo Black"/>
            </a:endParaRPr>
          </a:p>
          <a:p>
            <a:pPr indent="-330200" lvl="0" marL="457200" marR="0" rtl="0" algn="l">
              <a:lnSpc>
                <a:spcPct val="100000"/>
              </a:lnSpc>
              <a:spcBef>
                <a:spcPts val="0"/>
              </a:spcBef>
              <a:spcAft>
                <a:spcPts val="0"/>
              </a:spcAft>
              <a:buClr>
                <a:schemeClr val="accent3"/>
              </a:buClr>
              <a:buSzPts val="1600"/>
              <a:buFont typeface="Archivo Black"/>
              <a:buAutoNum type="arabicPeriod"/>
            </a:pPr>
            <a:r>
              <a:rPr b="0" i="0" lang="de-DE" sz="1200" u="none" cap="none" strike="noStrike">
                <a:solidFill>
                  <a:schemeClr val="lt1"/>
                </a:solidFill>
                <a:latin typeface="Archivo Black"/>
                <a:ea typeface="Archivo Black"/>
                <a:cs typeface="Archivo Black"/>
                <a:sym typeface="Archivo Black"/>
              </a:rPr>
              <a:t>Crowd</a:t>
            </a:r>
            <a:endParaRPr b="0" i="0" sz="1200" u="none" cap="none" strike="noStrike">
              <a:solidFill>
                <a:srgbClr val="000000"/>
              </a:solidFill>
              <a:latin typeface="Archivo Black"/>
              <a:ea typeface="Archivo Black"/>
              <a:cs typeface="Archivo Black"/>
              <a:sym typeface="Archivo Black"/>
            </a:endParaRPr>
          </a:p>
          <a:p>
            <a:pPr indent="-330200" lvl="0" marL="457200" marR="0" rtl="0" algn="l">
              <a:lnSpc>
                <a:spcPct val="100000"/>
              </a:lnSpc>
              <a:spcBef>
                <a:spcPts val="0"/>
              </a:spcBef>
              <a:spcAft>
                <a:spcPts val="0"/>
              </a:spcAft>
              <a:buClr>
                <a:schemeClr val="accent3"/>
              </a:buClr>
              <a:buSzPts val="1600"/>
              <a:buFont typeface="Archivo Black"/>
              <a:buAutoNum type="arabicPeriod"/>
            </a:pPr>
            <a:r>
              <a:rPr b="0" i="0" lang="de-DE" sz="1200" u="none" cap="none" strike="noStrike">
                <a:solidFill>
                  <a:schemeClr val="lt1"/>
                </a:solidFill>
                <a:latin typeface="Archivo Black"/>
                <a:ea typeface="Archivo Black"/>
                <a:cs typeface="Archivo Black"/>
                <a:sym typeface="Archivo Black"/>
              </a:rPr>
              <a:t>Learning</a:t>
            </a:r>
            <a:endParaRPr b="0" i="0" sz="1200" u="none" cap="none" strike="noStrike">
              <a:solidFill>
                <a:srgbClr val="000000"/>
              </a:solidFill>
              <a:latin typeface="Archivo Black"/>
              <a:ea typeface="Archivo Black"/>
              <a:cs typeface="Archivo Black"/>
              <a:sym typeface="Archivo Black"/>
            </a:endParaRPr>
          </a:p>
          <a:p>
            <a:pPr indent="-330200" lvl="0" marL="457200" marR="0" rtl="0" algn="l">
              <a:lnSpc>
                <a:spcPct val="100000"/>
              </a:lnSpc>
              <a:spcBef>
                <a:spcPts val="0"/>
              </a:spcBef>
              <a:spcAft>
                <a:spcPts val="0"/>
              </a:spcAft>
              <a:buClr>
                <a:schemeClr val="accent3"/>
              </a:buClr>
              <a:buSzPts val="1600"/>
              <a:buFont typeface="Archivo Black"/>
              <a:buAutoNum type="arabicPeriod"/>
            </a:pPr>
            <a:r>
              <a:rPr b="0" i="0" lang="de-DE" sz="1200" u="none" cap="none" strike="noStrike">
                <a:solidFill>
                  <a:schemeClr val="lt1"/>
                </a:solidFill>
                <a:latin typeface="Archivo Black"/>
                <a:ea typeface="Archivo Black"/>
                <a:cs typeface="Archivo Black"/>
                <a:sym typeface="Archivo Black"/>
              </a:rPr>
              <a:t>Travel</a:t>
            </a:r>
            <a:endParaRPr b="0" i="0" sz="1200" u="none" cap="none" strike="noStrike">
              <a:solidFill>
                <a:srgbClr val="000000"/>
              </a:solidFill>
              <a:latin typeface="Archivo Black"/>
              <a:ea typeface="Archivo Black"/>
              <a:cs typeface="Archivo Black"/>
              <a:sym typeface="Archivo Black"/>
            </a:endParaRPr>
          </a:p>
          <a:p>
            <a:pPr indent="-330200" lvl="0" marL="457200" marR="0" rtl="0" algn="l">
              <a:lnSpc>
                <a:spcPct val="100000"/>
              </a:lnSpc>
              <a:spcBef>
                <a:spcPts val="0"/>
              </a:spcBef>
              <a:spcAft>
                <a:spcPts val="0"/>
              </a:spcAft>
              <a:buClr>
                <a:schemeClr val="accent3"/>
              </a:buClr>
              <a:buSzPts val="1600"/>
              <a:buFont typeface="Archivo Black"/>
              <a:buAutoNum type="arabicPeriod"/>
            </a:pPr>
            <a:r>
              <a:rPr b="0" i="0" lang="de-DE" sz="1200" u="none" cap="none" strike="noStrike">
                <a:solidFill>
                  <a:schemeClr val="lt1"/>
                </a:solidFill>
                <a:latin typeface="Archivo Black"/>
                <a:ea typeface="Archivo Black"/>
                <a:cs typeface="Archivo Black"/>
                <a:sym typeface="Archivo Black"/>
              </a:rPr>
              <a:t>Rule factors</a:t>
            </a:r>
            <a:endParaRPr b="0" i="0" sz="1200" u="none" cap="none" strike="noStrike">
              <a:solidFill>
                <a:schemeClr val="lt1"/>
              </a:solidFill>
              <a:latin typeface="Archivo Black"/>
              <a:ea typeface="Archivo Black"/>
              <a:cs typeface="Archivo Black"/>
              <a:sym typeface="Archivo Black"/>
            </a:endParaRPr>
          </a:p>
        </p:txBody>
      </p:sp>
      <p:sp>
        <p:nvSpPr>
          <p:cNvPr id="166" name="Google Shape;166;g114f067820f_0_0"/>
          <p:cNvSpPr txBox="1"/>
          <p:nvPr/>
        </p:nvSpPr>
        <p:spPr>
          <a:xfrm>
            <a:off x="3670725" y="1097525"/>
            <a:ext cx="44223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de-DE" sz="1200" u="none" cap="none" strike="noStrike">
                <a:solidFill>
                  <a:schemeClr val="accent3"/>
                </a:solidFill>
                <a:latin typeface="Archivo Black"/>
                <a:ea typeface="Archivo Black"/>
                <a:cs typeface="Archivo Black"/>
                <a:sym typeface="Archivo Black"/>
              </a:rPr>
              <a:t>Richard Pollard</a:t>
            </a:r>
            <a:r>
              <a:rPr b="0" i="0" lang="de-DE" sz="1200" u="none" cap="none" strike="noStrike">
                <a:solidFill>
                  <a:schemeClr val="lt1"/>
                </a:solidFill>
                <a:latin typeface="Archivo Black"/>
                <a:ea typeface="Archivo Black"/>
                <a:cs typeface="Archivo Black"/>
                <a:sym typeface="Archivo Black"/>
              </a:rPr>
              <a:t> - 10 possible reasons:</a:t>
            </a:r>
            <a:endParaRPr b="0" i="0" sz="12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1200"/>
              <a:buFont typeface="Arial"/>
              <a:buNone/>
            </a:pPr>
            <a:r>
              <a:rPr b="0" i="0" lang="de-DE" sz="1200" u="none" cap="none" strike="noStrike">
                <a:solidFill>
                  <a:schemeClr val="lt1"/>
                </a:solidFill>
                <a:latin typeface="Archivo Black"/>
                <a:ea typeface="Archivo Black"/>
                <a:cs typeface="Archivo Black"/>
                <a:sym typeface="Archivo Black"/>
              </a:rPr>
              <a:t>Crowd Effects, Travel Effects, Familiarity, Referee Bias, Territoriality, Special Tactics, Rule Factors, Psychological Factors, Interaction of Causes (2)</a:t>
            </a:r>
            <a:endParaRPr b="0" i="0" sz="1200" u="none" cap="none" strike="noStrike">
              <a:solidFill>
                <a:schemeClr val="lt1"/>
              </a:solidFill>
              <a:latin typeface="Archivo Black"/>
              <a:ea typeface="Archivo Black"/>
              <a:cs typeface="Archivo Black"/>
              <a:sym typeface="Archivo Black"/>
            </a:endParaRPr>
          </a:p>
        </p:txBody>
      </p:sp>
      <p:pic>
        <p:nvPicPr>
          <p:cNvPr id="167" name="Google Shape;167;g114f067820f_0_0"/>
          <p:cNvPicPr preferRelativeResize="0"/>
          <p:nvPr/>
        </p:nvPicPr>
        <p:blipFill rotWithShape="1">
          <a:blip r:embed="rId3">
            <a:alphaModFix/>
          </a:blip>
          <a:srcRect b="0" l="0" r="0" t="0"/>
          <a:stretch/>
        </p:blipFill>
        <p:spPr>
          <a:xfrm>
            <a:off x="3746925" y="1995926"/>
            <a:ext cx="3266000" cy="2032050"/>
          </a:xfrm>
          <a:prstGeom prst="rect">
            <a:avLst/>
          </a:prstGeom>
          <a:noFill/>
          <a:ln>
            <a:noFill/>
          </a:ln>
        </p:spPr>
      </p:pic>
      <p:pic>
        <p:nvPicPr>
          <p:cNvPr id="168" name="Google Shape;168;g114f067820f_0_0"/>
          <p:cNvPicPr preferRelativeResize="0"/>
          <p:nvPr/>
        </p:nvPicPr>
        <p:blipFill>
          <a:blip r:embed="rId4">
            <a:alphaModFix/>
          </a:blip>
          <a:stretch>
            <a:fillRect/>
          </a:stretch>
        </p:blipFill>
        <p:spPr>
          <a:xfrm>
            <a:off x="78938" y="4312800"/>
            <a:ext cx="8601075" cy="838200"/>
          </a:xfrm>
          <a:prstGeom prst="rect">
            <a:avLst/>
          </a:prstGeom>
          <a:noFill/>
          <a:ln>
            <a:noFill/>
          </a:ln>
        </p:spPr>
      </p:pic>
      <p:sp>
        <p:nvSpPr>
          <p:cNvPr id="169" name="Google Shape;169;g114f067820f_0_0"/>
          <p:cNvSpPr txBox="1"/>
          <p:nvPr/>
        </p:nvSpPr>
        <p:spPr>
          <a:xfrm>
            <a:off x="7052150" y="3727700"/>
            <a:ext cx="59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(3)</a:t>
            </a:r>
            <a:endParaRPr sz="1200">
              <a:solidFill>
                <a:schemeClr val="lt1"/>
              </a:solidFill>
              <a:latin typeface="Archivo Black"/>
              <a:ea typeface="Archivo Black"/>
              <a:cs typeface="Archivo Black"/>
              <a:sym typeface="Archivo Black"/>
            </a:endParaRPr>
          </a:p>
        </p:txBody>
      </p:sp>
      <p:sp>
        <p:nvSpPr>
          <p:cNvPr id="170" name="Google Shape;170;g114f067820f_0_0"/>
          <p:cNvSpPr txBox="1"/>
          <p:nvPr/>
        </p:nvSpPr>
        <p:spPr>
          <a:xfrm>
            <a:off x="8135575" y="4027975"/>
            <a:ext cx="59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(4)</a:t>
            </a:r>
            <a:endParaRPr sz="1200">
              <a:solidFill>
                <a:schemeClr val="lt1"/>
              </a:solidFill>
              <a:latin typeface="Archivo Black"/>
              <a:ea typeface="Archivo Black"/>
              <a:cs typeface="Archivo Black"/>
              <a:sym typeface="Archiv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114fa4f88c8_1_10"/>
          <p:cNvPicPr preferRelativeResize="0"/>
          <p:nvPr/>
        </p:nvPicPr>
        <p:blipFill>
          <a:blip r:embed="rId3">
            <a:alphaModFix/>
          </a:blip>
          <a:stretch>
            <a:fillRect/>
          </a:stretch>
        </p:blipFill>
        <p:spPr>
          <a:xfrm>
            <a:off x="609600" y="1295400"/>
            <a:ext cx="3185100" cy="3185100"/>
          </a:xfrm>
          <a:prstGeom prst="rect">
            <a:avLst/>
          </a:prstGeom>
          <a:noFill/>
          <a:ln>
            <a:noFill/>
          </a:ln>
          <a:effectLst>
            <a:outerShdw blurRad="657225" rotWithShape="0" algn="bl">
              <a:schemeClr val="lt1">
                <a:alpha val="66000"/>
              </a:schemeClr>
            </a:outerShdw>
          </a:effectLst>
        </p:spPr>
      </p:pic>
      <p:sp>
        <p:nvSpPr>
          <p:cNvPr id="176" name="Google Shape;176;g114fa4f88c8_1_10"/>
          <p:cNvSpPr txBox="1"/>
          <p:nvPr>
            <p:ph type="title"/>
          </p:nvPr>
        </p:nvSpPr>
        <p:spPr>
          <a:xfrm>
            <a:off x="637050" y="4633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Let’s Measure</a:t>
            </a:r>
            <a:endParaRPr/>
          </a:p>
        </p:txBody>
      </p:sp>
      <p:pic>
        <p:nvPicPr>
          <p:cNvPr id="177" name="Google Shape;177;g114fa4f88c8_1_10"/>
          <p:cNvPicPr preferRelativeResize="0"/>
          <p:nvPr/>
        </p:nvPicPr>
        <p:blipFill>
          <a:blip r:embed="rId4">
            <a:alphaModFix/>
          </a:blip>
          <a:stretch>
            <a:fillRect/>
          </a:stretch>
        </p:blipFill>
        <p:spPr>
          <a:xfrm>
            <a:off x="4468625" y="768125"/>
            <a:ext cx="3185100" cy="3185100"/>
          </a:xfrm>
          <a:prstGeom prst="rect">
            <a:avLst/>
          </a:prstGeom>
          <a:noFill/>
          <a:ln>
            <a:noFill/>
          </a:ln>
        </p:spPr>
      </p:pic>
      <p:sp>
        <p:nvSpPr>
          <p:cNvPr id="178" name="Google Shape;178;g114fa4f88c8_1_10"/>
          <p:cNvSpPr txBox="1"/>
          <p:nvPr>
            <p:ph type="title"/>
          </p:nvPr>
        </p:nvSpPr>
        <p:spPr>
          <a:xfrm>
            <a:off x="4095275" y="4296575"/>
            <a:ext cx="45579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solidFill>
                  <a:schemeClr val="accent3"/>
                </a:solidFill>
              </a:rPr>
              <a:t>1965 Away Goals Rule</a:t>
            </a:r>
            <a:endParaRPr>
              <a:solidFill>
                <a:schemeClr val="accent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114fa4f88c8_1_36"/>
          <p:cNvPicPr preferRelativeResize="0"/>
          <p:nvPr/>
        </p:nvPicPr>
        <p:blipFill>
          <a:blip r:embed="rId3">
            <a:alphaModFix/>
          </a:blip>
          <a:stretch>
            <a:fillRect/>
          </a:stretch>
        </p:blipFill>
        <p:spPr>
          <a:xfrm>
            <a:off x="609600" y="1295400"/>
            <a:ext cx="3185100" cy="3185100"/>
          </a:xfrm>
          <a:prstGeom prst="rect">
            <a:avLst/>
          </a:prstGeom>
          <a:noFill/>
          <a:ln>
            <a:noFill/>
          </a:ln>
          <a:effectLst>
            <a:outerShdw blurRad="657225" rotWithShape="0" algn="bl">
              <a:schemeClr val="lt1">
                <a:alpha val="66000"/>
              </a:schemeClr>
            </a:outerShdw>
          </a:effectLst>
        </p:spPr>
      </p:pic>
      <p:sp>
        <p:nvSpPr>
          <p:cNvPr id="184" name="Google Shape;184;g114fa4f88c8_1_36"/>
          <p:cNvSpPr txBox="1"/>
          <p:nvPr>
            <p:ph type="title"/>
          </p:nvPr>
        </p:nvSpPr>
        <p:spPr>
          <a:xfrm>
            <a:off x="637050" y="4633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t>Let’s not Measure</a:t>
            </a:r>
            <a:endParaRPr/>
          </a:p>
        </p:txBody>
      </p:sp>
      <p:pic>
        <p:nvPicPr>
          <p:cNvPr id="185" name="Google Shape;185;g114fa4f88c8_1_36"/>
          <p:cNvPicPr preferRelativeResize="0"/>
          <p:nvPr/>
        </p:nvPicPr>
        <p:blipFill>
          <a:blip r:embed="rId4">
            <a:alphaModFix/>
          </a:blip>
          <a:stretch>
            <a:fillRect/>
          </a:stretch>
        </p:blipFill>
        <p:spPr>
          <a:xfrm>
            <a:off x="465675" y="1343675"/>
            <a:ext cx="3088550" cy="3088550"/>
          </a:xfrm>
          <a:prstGeom prst="rect">
            <a:avLst/>
          </a:prstGeom>
          <a:noFill/>
          <a:ln>
            <a:noFill/>
          </a:ln>
        </p:spPr>
      </p:pic>
      <p:pic>
        <p:nvPicPr>
          <p:cNvPr id="186" name="Google Shape;186;g114fa4f88c8_1_36"/>
          <p:cNvPicPr preferRelativeResize="0"/>
          <p:nvPr/>
        </p:nvPicPr>
        <p:blipFill>
          <a:blip r:embed="rId5">
            <a:alphaModFix/>
          </a:blip>
          <a:stretch>
            <a:fillRect/>
          </a:stretch>
        </p:blipFill>
        <p:spPr>
          <a:xfrm>
            <a:off x="4468625" y="768125"/>
            <a:ext cx="3185100" cy="3185100"/>
          </a:xfrm>
          <a:prstGeom prst="rect">
            <a:avLst/>
          </a:prstGeom>
          <a:noFill/>
          <a:ln>
            <a:noFill/>
          </a:ln>
        </p:spPr>
      </p:pic>
      <p:sp>
        <p:nvSpPr>
          <p:cNvPr id="187" name="Google Shape;187;g114fa4f88c8_1_36"/>
          <p:cNvSpPr txBox="1"/>
          <p:nvPr>
            <p:ph type="title"/>
          </p:nvPr>
        </p:nvSpPr>
        <p:spPr>
          <a:xfrm>
            <a:off x="4095275" y="4296575"/>
            <a:ext cx="45579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de-DE">
                <a:solidFill>
                  <a:schemeClr val="accent3"/>
                </a:solidFill>
              </a:rPr>
              <a:t>1965 Away Goals Rule</a:t>
            </a:r>
            <a:endParaRPr>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
          <p:cNvSpPr txBox="1"/>
          <p:nvPr/>
        </p:nvSpPr>
        <p:spPr>
          <a:xfrm>
            <a:off x="713250" y="1104725"/>
            <a:ext cx="5520600" cy="11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9900"/>
              </a:solidFill>
              <a:latin typeface="Anaheim"/>
              <a:ea typeface="Anaheim"/>
              <a:cs typeface="Anaheim"/>
              <a:sym typeface="Anaheim"/>
            </a:endParaRPr>
          </a:p>
          <a:p>
            <a:pPr indent="0" lvl="0" marL="0" rtl="0" algn="l">
              <a:spcBef>
                <a:spcPts val="0"/>
              </a:spcBef>
              <a:spcAft>
                <a:spcPts val="0"/>
              </a:spcAft>
              <a:buNone/>
            </a:pPr>
            <a:r>
              <a:rPr lang="de-DE" sz="1600">
                <a:solidFill>
                  <a:srgbClr val="FF9900"/>
                </a:solidFill>
                <a:latin typeface="Archivo Black"/>
                <a:ea typeface="Archivo Black"/>
                <a:cs typeface="Archivo Black"/>
                <a:sym typeface="Archivo Black"/>
              </a:rPr>
              <a:t>When 2 teams play each other twice, once at each team’s home ground and it is a tie score wise, the team which scores more ‘away goals’, wins. (4)</a:t>
            </a:r>
            <a:endParaRPr sz="1600">
              <a:solidFill>
                <a:srgbClr val="FF9900"/>
              </a:solidFill>
              <a:latin typeface="Archivo Black"/>
              <a:ea typeface="Archivo Black"/>
              <a:cs typeface="Archivo Black"/>
              <a:sym typeface="Archivo Black"/>
            </a:endParaRPr>
          </a:p>
        </p:txBody>
      </p:sp>
      <p:sp>
        <p:nvSpPr>
          <p:cNvPr id="193" name="Google Shape;193;p4"/>
          <p:cNvSpPr txBox="1"/>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e-DE" sz="2800">
                <a:solidFill>
                  <a:srgbClr val="FFFFFF"/>
                </a:solidFill>
                <a:latin typeface="Archivo Black"/>
                <a:ea typeface="Archivo Black"/>
                <a:cs typeface="Archivo Black"/>
                <a:sym typeface="Archivo Black"/>
              </a:rPr>
              <a:t>Away goals rule</a:t>
            </a:r>
            <a:endParaRPr sz="2800">
              <a:solidFill>
                <a:srgbClr val="FFFFFF"/>
              </a:solidFill>
              <a:latin typeface="Archivo Black"/>
              <a:ea typeface="Archivo Black"/>
              <a:cs typeface="Archivo Black"/>
              <a:sym typeface="Archivo Black"/>
            </a:endParaRPr>
          </a:p>
        </p:txBody>
      </p:sp>
      <p:graphicFrame>
        <p:nvGraphicFramePr>
          <p:cNvPr id="194" name="Google Shape;194;p4"/>
          <p:cNvGraphicFramePr/>
          <p:nvPr/>
        </p:nvGraphicFramePr>
        <p:xfrm>
          <a:off x="713250" y="2655625"/>
          <a:ext cx="3000000" cy="3000000"/>
        </p:xfrm>
        <a:graphic>
          <a:graphicData uri="http://schemas.openxmlformats.org/drawingml/2006/table">
            <a:tbl>
              <a:tblPr>
                <a:noFill/>
                <a:tableStyleId>{8473669C-43B4-4C70-BA2F-E467AE472513}</a:tableStyleId>
              </a:tblPr>
              <a:tblGrid>
                <a:gridCol w="1447800"/>
                <a:gridCol w="1447800"/>
                <a:gridCol w="1447800"/>
                <a:gridCol w="1577475"/>
                <a:gridCol w="1707125"/>
              </a:tblGrid>
              <a:tr h="381000">
                <a:tc>
                  <a:txBody>
                    <a:bodyPr/>
                    <a:lstStyle/>
                    <a:p>
                      <a:pPr indent="0" lvl="0" marL="0" rtl="0" algn="l">
                        <a:spcBef>
                          <a:spcPts val="0"/>
                        </a:spcBef>
                        <a:spcAft>
                          <a:spcPts val="0"/>
                        </a:spcAft>
                        <a:buNone/>
                      </a:pPr>
                      <a:r>
                        <a:rPr lang="de-DE">
                          <a:solidFill>
                            <a:schemeClr val="accent3"/>
                          </a:solidFill>
                          <a:latin typeface="Archivo Black"/>
                          <a:ea typeface="Archivo Black"/>
                          <a:cs typeface="Archivo Black"/>
                          <a:sym typeface="Archivo Black"/>
                        </a:rPr>
                        <a:t>Home Team</a:t>
                      </a:r>
                      <a:endParaRPr>
                        <a:solidFill>
                          <a:schemeClr val="accent3"/>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a:solidFill>
                            <a:schemeClr val="accent3"/>
                          </a:solidFill>
                          <a:latin typeface="Archivo Black"/>
                          <a:ea typeface="Archivo Black"/>
                          <a:cs typeface="Archivo Black"/>
                          <a:sym typeface="Archivo Black"/>
                        </a:rPr>
                        <a:t>Away Team</a:t>
                      </a:r>
                      <a:endParaRPr>
                        <a:solidFill>
                          <a:schemeClr val="accent3"/>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a:solidFill>
                            <a:schemeClr val="accent3"/>
                          </a:solidFill>
                          <a:latin typeface="Archivo Black"/>
                          <a:ea typeface="Archivo Black"/>
                          <a:cs typeface="Archivo Black"/>
                          <a:sym typeface="Archivo Black"/>
                        </a:rPr>
                        <a:t>Score</a:t>
                      </a:r>
                      <a:endParaRPr>
                        <a:solidFill>
                          <a:schemeClr val="accent3"/>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a:solidFill>
                            <a:schemeClr val="accent3"/>
                          </a:solidFill>
                          <a:latin typeface="Archivo Black"/>
                          <a:ea typeface="Archivo Black"/>
                          <a:cs typeface="Archivo Black"/>
                          <a:sym typeface="Archivo Black"/>
                        </a:rPr>
                        <a:t>Away Goals A</a:t>
                      </a:r>
                      <a:endParaRPr>
                        <a:solidFill>
                          <a:schemeClr val="accent3"/>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de-DE">
                          <a:solidFill>
                            <a:schemeClr val="accent3"/>
                          </a:solidFill>
                          <a:latin typeface="Archivo Black"/>
                          <a:ea typeface="Archivo Black"/>
                          <a:cs typeface="Archivo Black"/>
                          <a:sym typeface="Archivo Black"/>
                        </a:rPr>
                        <a:t>Away Goals B</a:t>
                      </a:r>
                      <a:endParaRPr>
                        <a:solidFill>
                          <a:schemeClr val="accent3"/>
                        </a:solidFill>
                        <a:latin typeface="Archivo Black"/>
                        <a:ea typeface="Archivo Black"/>
                        <a:cs typeface="Archivo Black"/>
                        <a:sym typeface="Archivo Black"/>
                      </a:endParaRPr>
                    </a:p>
                  </a:txBody>
                  <a:tcPr marT="91425" marB="91425" marR="91425" marL="91425"/>
                </a:tc>
              </a:tr>
              <a:tr h="381000">
                <a:tc>
                  <a:txBody>
                    <a:bodyPr/>
                    <a:lstStyle/>
                    <a:p>
                      <a:pPr indent="0" lvl="0" marL="0" rtl="0" algn="l">
                        <a:spcBef>
                          <a:spcPts val="0"/>
                        </a:spcBef>
                        <a:spcAft>
                          <a:spcPts val="0"/>
                        </a:spcAft>
                        <a:buNone/>
                      </a:pPr>
                      <a:r>
                        <a:rPr lang="de-DE">
                          <a:solidFill>
                            <a:schemeClr val="lt1"/>
                          </a:solidFill>
                          <a:latin typeface="Archivo Black"/>
                          <a:ea typeface="Archivo Black"/>
                          <a:cs typeface="Archivo Black"/>
                          <a:sym typeface="Archivo Black"/>
                        </a:rPr>
                        <a:t>Team A</a:t>
                      </a:r>
                      <a:endParaRPr>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de-DE">
                          <a:solidFill>
                            <a:schemeClr val="lt1"/>
                          </a:solidFill>
                          <a:latin typeface="Archivo Black"/>
                          <a:ea typeface="Archivo Black"/>
                          <a:cs typeface="Archivo Black"/>
                          <a:sym typeface="Archivo Black"/>
                        </a:rPr>
                        <a:t>Team B</a:t>
                      </a:r>
                      <a:endParaRPr u="sng">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a:solidFill>
                            <a:schemeClr val="lt1"/>
                          </a:solidFill>
                          <a:latin typeface="Archivo Black"/>
                          <a:ea typeface="Archivo Black"/>
                          <a:cs typeface="Archivo Black"/>
                          <a:sym typeface="Archivo Black"/>
                        </a:rPr>
                        <a:t>1:1</a:t>
                      </a:r>
                      <a:endParaRPr>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a:solidFill>
                            <a:schemeClr val="lt1"/>
                          </a:solidFill>
                          <a:latin typeface="Archivo Black"/>
                          <a:ea typeface="Archivo Black"/>
                          <a:cs typeface="Archivo Black"/>
                          <a:sym typeface="Archivo Black"/>
                        </a:rPr>
                        <a:t>X</a:t>
                      </a:r>
                      <a:endParaRPr>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a:solidFill>
                            <a:schemeClr val="lt1"/>
                          </a:solidFill>
                          <a:latin typeface="Archivo Black"/>
                          <a:ea typeface="Archivo Black"/>
                          <a:cs typeface="Archivo Black"/>
                          <a:sym typeface="Archivo Black"/>
                        </a:rPr>
                        <a:t>1</a:t>
                      </a:r>
                      <a:endParaRPr>
                        <a:solidFill>
                          <a:schemeClr val="lt1"/>
                        </a:solidFill>
                        <a:latin typeface="Archivo Black"/>
                        <a:ea typeface="Archivo Black"/>
                        <a:cs typeface="Archivo Black"/>
                        <a:sym typeface="Archivo Black"/>
                      </a:endParaRPr>
                    </a:p>
                  </a:txBody>
                  <a:tcPr marT="91425" marB="91425" marR="91425" marL="91425"/>
                </a:tc>
              </a:tr>
              <a:tr h="381000">
                <a:tc>
                  <a:txBody>
                    <a:bodyPr/>
                    <a:lstStyle/>
                    <a:p>
                      <a:pPr indent="0" lvl="0" marL="0" rtl="0" algn="l">
                        <a:spcBef>
                          <a:spcPts val="0"/>
                        </a:spcBef>
                        <a:spcAft>
                          <a:spcPts val="0"/>
                        </a:spcAft>
                        <a:buNone/>
                      </a:pPr>
                      <a:r>
                        <a:rPr lang="de-DE">
                          <a:solidFill>
                            <a:schemeClr val="lt1"/>
                          </a:solidFill>
                          <a:latin typeface="Archivo Black"/>
                          <a:ea typeface="Archivo Black"/>
                          <a:cs typeface="Archivo Black"/>
                          <a:sym typeface="Archivo Black"/>
                        </a:rPr>
                        <a:t>Team B</a:t>
                      </a:r>
                      <a:endParaRPr>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de-DE">
                          <a:solidFill>
                            <a:schemeClr val="lt1"/>
                          </a:solidFill>
                          <a:latin typeface="Archivo Black"/>
                          <a:ea typeface="Archivo Black"/>
                          <a:cs typeface="Archivo Black"/>
                          <a:sym typeface="Archivo Black"/>
                        </a:rPr>
                        <a:t>Team A</a:t>
                      </a:r>
                      <a:endParaRPr>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a:solidFill>
                            <a:schemeClr val="lt1"/>
                          </a:solidFill>
                          <a:latin typeface="Archivo Black"/>
                          <a:ea typeface="Archivo Black"/>
                          <a:cs typeface="Archivo Black"/>
                          <a:sym typeface="Archivo Black"/>
                        </a:rPr>
                        <a:t>0:0</a:t>
                      </a:r>
                      <a:endParaRPr>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a:solidFill>
                            <a:schemeClr val="lt1"/>
                          </a:solidFill>
                          <a:latin typeface="Archivo Black"/>
                          <a:ea typeface="Archivo Black"/>
                          <a:cs typeface="Archivo Black"/>
                          <a:sym typeface="Archivo Black"/>
                        </a:rPr>
                        <a:t>0</a:t>
                      </a:r>
                      <a:endParaRPr>
                        <a:solidFill>
                          <a:schemeClr val="lt1"/>
                        </a:solidFill>
                        <a:latin typeface="Archivo Black"/>
                        <a:ea typeface="Archivo Black"/>
                        <a:cs typeface="Archivo Black"/>
                        <a:sym typeface="Archivo Black"/>
                      </a:endParaRPr>
                    </a:p>
                  </a:txBody>
                  <a:tcPr marT="91425" marB="91425" marR="91425" marL="91425"/>
                </a:tc>
                <a:tc>
                  <a:txBody>
                    <a:bodyPr/>
                    <a:lstStyle/>
                    <a:p>
                      <a:pPr indent="0" lvl="0" marL="0" rtl="0" algn="l">
                        <a:spcBef>
                          <a:spcPts val="0"/>
                        </a:spcBef>
                        <a:spcAft>
                          <a:spcPts val="0"/>
                        </a:spcAft>
                        <a:buNone/>
                      </a:pPr>
                      <a:r>
                        <a:rPr lang="de-DE">
                          <a:solidFill>
                            <a:schemeClr val="lt1"/>
                          </a:solidFill>
                          <a:latin typeface="Archivo Black"/>
                          <a:ea typeface="Archivo Black"/>
                          <a:cs typeface="Archivo Black"/>
                          <a:sym typeface="Archivo Black"/>
                        </a:rPr>
                        <a:t>X</a:t>
                      </a:r>
                      <a:endParaRPr>
                        <a:solidFill>
                          <a:schemeClr val="lt1"/>
                        </a:solidFill>
                        <a:latin typeface="Archivo Black"/>
                        <a:ea typeface="Archivo Black"/>
                        <a:cs typeface="Archivo Black"/>
                        <a:sym typeface="Archivo Black"/>
                      </a:endParaRPr>
                    </a:p>
                  </a:txBody>
                  <a:tcPr marT="91425" marB="91425" marR="91425" marL="91425"/>
                </a:tc>
              </a:tr>
            </a:tbl>
          </a:graphicData>
        </a:graphic>
      </p:graphicFrame>
      <p:sp>
        <p:nvSpPr>
          <p:cNvPr id="195" name="Google Shape;195;p4"/>
          <p:cNvSpPr txBox="1"/>
          <p:nvPr/>
        </p:nvSpPr>
        <p:spPr>
          <a:xfrm>
            <a:off x="734775" y="4198775"/>
            <a:ext cx="302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600">
                <a:solidFill>
                  <a:schemeClr val="lt1"/>
                </a:solidFill>
                <a:latin typeface="Archivo Black"/>
                <a:ea typeface="Archivo Black"/>
                <a:cs typeface="Archivo Black"/>
                <a:sym typeface="Archivo Black"/>
              </a:rPr>
              <a:t>Winner	</a:t>
            </a:r>
            <a:r>
              <a:rPr lang="de-DE" sz="1600">
                <a:solidFill>
                  <a:schemeClr val="accent3"/>
                </a:solidFill>
                <a:latin typeface="Archivo Black"/>
                <a:ea typeface="Archivo Black"/>
                <a:cs typeface="Archivo Black"/>
                <a:sym typeface="Archivo Black"/>
              </a:rPr>
              <a:t>→</a:t>
            </a:r>
            <a:r>
              <a:rPr lang="de-DE" sz="1600">
                <a:solidFill>
                  <a:schemeClr val="lt1"/>
                </a:solidFill>
                <a:latin typeface="Archivo Black"/>
                <a:ea typeface="Archivo Black"/>
                <a:cs typeface="Archivo Black"/>
                <a:sym typeface="Archivo Black"/>
              </a:rPr>
              <a:t>	Team B</a:t>
            </a:r>
            <a:endParaRPr sz="1600">
              <a:solidFill>
                <a:schemeClr val="lt1"/>
              </a:solidFill>
              <a:latin typeface="Archivo Black"/>
              <a:ea typeface="Archivo Black"/>
              <a:cs typeface="Archivo Black"/>
              <a:sym typeface="Archiv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g1133ce90b32_0_75"/>
          <p:cNvPicPr preferRelativeResize="0"/>
          <p:nvPr/>
        </p:nvPicPr>
        <p:blipFill>
          <a:blip r:embed="rId3">
            <a:alphaModFix/>
          </a:blip>
          <a:stretch>
            <a:fillRect/>
          </a:stretch>
        </p:blipFill>
        <p:spPr>
          <a:xfrm>
            <a:off x="0" y="685800"/>
            <a:ext cx="6494025" cy="3471625"/>
          </a:xfrm>
          <a:prstGeom prst="rect">
            <a:avLst/>
          </a:prstGeom>
          <a:noFill/>
          <a:ln>
            <a:noFill/>
          </a:ln>
        </p:spPr>
      </p:pic>
      <p:pic>
        <p:nvPicPr>
          <p:cNvPr id="201" name="Google Shape;201;g1133ce90b32_0_75"/>
          <p:cNvPicPr preferRelativeResize="0"/>
          <p:nvPr/>
        </p:nvPicPr>
        <p:blipFill>
          <a:blip r:embed="rId4">
            <a:alphaModFix/>
          </a:blip>
          <a:stretch>
            <a:fillRect/>
          </a:stretch>
        </p:blipFill>
        <p:spPr>
          <a:xfrm>
            <a:off x="5018125" y="685800"/>
            <a:ext cx="4125875" cy="3525526"/>
          </a:xfrm>
          <a:prstGeom prst="rect">
            <a:avLst/>
          </a:prstGeom>
          <a:noFill/>
          <a:ln>
            <a:noFill/>
          </a:ln>
        </p:spPr>
      </p:pic>
      <p:sp>
        <p:nvSpPr>
          <p:cNvPr id="202" name="Google Shape;202;g1133ce90b32_0_75"/>
          <p:cNvSpPr txBox="1"/>
          <p:nvPr/>
        </p:nvSpPr>
        <p:spPr>
          <a:xfrm>
            <a:off x="0" y="4157425"/>
            <a:ext cx="59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(5)</a:t>
            </a:r>
            <a:endParaRPr sz="1200">
              <a:solidFill>
                <a:schemeClr val="lt1"/>
              </a:solidFill>
              <a:latin typeface="Archivo Black"/>
              <a:ea typeface="Archivo Black"/>
              <a:cs typeface="Archivo Black"/>
              <a:sym typeface="Archivo Black"/>
            </a:endParaRPr>
          </a:p>
        </p:txBody>
      </p:sp>
      <p:sp>
        <p:nvSpPr>
          <p:cNvPr id="203" name="Google Shape;203;g1133ce90b32_0_75"/>
          <p:cNvSpPr txBox="1"/>
          <p:nvPr/>
        </p:nvSpPr>
        <p:spPr>
          <a:xfrm>
            <a:off x="8315675" y="4239225"/>
            <a:ext cx="59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(6)</a:t>
            </a:r>
            <a:endParaRPr sz="1200">
              <a:solidFill>
                <a:schemeClr val="lt1"/>
              </a:solidFill>
              <a:latin typeface="Archivo Black"/>
              <a:ea typeface="Archivo Black"/>
              <a:cs typeface="Archivo Black"/>
              <a:sym typeface="Archivo Black"/>
            </a:endParaRPr>
          </a:p>
        </p:txBody>
      </p:sp>
      <p:sp>
        <p:nvSpPr>
          <p:cNvPr id="204" name="Google Shape;204;g1133ce90b32_0_75"/>
          <p:cNvSpPr txBox="1"/>
          <p:nvPr/>
        </p:nvSpPr>
        <p:spPr>
          <a:xfrm>
            <a:off x="6791675" y="4772625"/>
            <a:ext cx="59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sz="1200">
                <a:solidFill>
                  <a:schemeClr val="lt1"/>
                </a:solidFill>
                <a:latin typeface="Archivo Black"/>
                <a:ea typeface="Archivo Black"/>
                <a:cs typeface="Archivo Black"/>
                <a:sym typeface="Archivo Black"/>
              </a:rPr>
              <a:t>(7)</a:t>
            </a:r>
            <a:endParaRPr sz="1200">
              <a:solidFill>
                <a:schemeClr val="lt1"/>
              </a:solidFill>
              <a:latin typeface="Archivo Black"/>
              <a:ea typeface="Archivo Black"/>
              <a:cs typeface="Archivo Black"/>
              <a:sym typeface="Archivo Black"/>
            </a:endParaRPr>
          </a:p>
        </p:txBody>
      </p:sp>
      <p:pic>
        <p:nvPicPr>
          <p:cNvPr id="205" name="Google Shape;205;g1133ce90b32_0_75"/>
          <p:cNvPicPr preferRelativeResize="0"/>
          <p:nvPr/>
        </p:nvPicPr>
        <p:blipFill>
          <a:blip r:embed="rId5">
            <a:alphaModFix/>
          </a:blip>
          <a:stretch>
            <a:fillRect/>
          </a:stretch>
        </p:blipFill>
        <p:spPr>
          <a:xfrm>
            <a:off x="2084400" y="1454150"/>
            <a:ext cx="4495814" cy="431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ccer Player Portfolio by Slidesgo">
  <a:themeElements>
    <a:clrScheme name="Simple Light">
      <a:dk1>
        <a:srgbClr val="000000"/>
      </a:dk1>
      <a:lt1>
        <a:srgbClr val="FFFFFF"/>
      </a:lt1>
      <a:dk2>
        <a:srgbClr val="FFFFFF"/>
      </a:dk2>
      <a:lt2>
        <a:srgbClr val="FFFFFF"/>
      </a:lt2>
      <a:accent1>
        <a:srgbClr val="FFFFFF"/>
      </a:accent1>
      <a:accent2>
        <a:srgbClr val="212121"/>
      </a:accent2>
      <a:accent3>
        <a:srgbClr val="FF9900"/>
      </a:accent3>
      <a:accent4>
        <a:srgbClr val="FFAB40"/>
      </a:accent4>
      <a:accent5>
        <a:srgbClr val="FFFFFF"/>
      </a:accent5>
      <a:accent6>
        <a:srgbClr val="FFFFFF"/>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